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349" r:id="rId3"/>
    <p:sldId id="350" r:id="rId4"/>
    <p:sldId id="351" r:id="rId5"/>
    <p:sldId id="352" r:id="rId6"/>
    <p:sldId id="353" r:id="rId7"/>
    <p:sldId id="354" r:id="rId8"/>
    <p:sldId id="366" r:id="rId9"/>
    <p:sldId id="356" r:id="rId10"/>
    <p:sldId id="357" r:id="rId11"/>
    <p:sldId id="367" r:id="rId12"/>
    <p:sldId id="358" r:id="rId13"/>
    <p:sldId id="359" r:id="rId14"/>
    <p:sldId id="360" r:id="rId15"/>
    <p:sldId id="361" r:id="rId16"/>
    <p:sldId id="362" r:id="rId17"/>
    <p:sldId id="363" r:id="rId18"/>
    <p:sldId id="365" r:id="rId19"/>
    <p:sldId id="326" r:id="rId20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зарри Светлана Валерьевна" initials="" lastIdx="0" clrIdx="0"/>
  <p:cmAuthor id="1" name="Чезарри Светлана Валерьевна" initials="ЧС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E8"/>
    <a:srgbClr val="9E4C8E"/>
    <a:srgbClr val="DCBED8"/>
    <a:srgbClr val="FF0000"/>
    <a:srgbClr val="FFC1C1"/>
    <a:srgbClr val="FFA3A3"/>
    <a:srgbClr val="FFFF99"/>
    <a:srgbClr val="FF4B4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2883" autoAdjust="0"/>
  </p:normalViewPr>
  <p:slideViewPr>
    <p:cSldViewPr>
      <p:cViewPr>
        <p:scale>
          <a:sx n="100" d="100"/>
          <a:sy n="100" d="100"/>
        </p:scale>
        <p:origin x="-51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DC740-9862-4C6C-9A5D-4A7BCA4A1B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B9A38-252F-4B2F-A4BC-0FB0F616142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3890E-B8F4-4FD7-8204-091E1995EC80}" type="parTrans" cxnId="{14606088-2B3E-49E3-99D4-C4C92A8E2F46}">
      <dgm:prSet/>
      <dgm:spPr/>
      <dgm:t>
        <a:bodyPr/>
        <a:lstStyle/>
        <a:p>
          <a:endParaRPr lang="ru-RU"/>
        </a:p>
      </dgm:t>
    </dgm:pt>
    <dgm:pt modelId="{A3BF1E30-4206-456F-A8AB-781CC4B0F0C1}" type="sibTrans" cxnId="{14606088-2B3E-49E3-99D4-C4C92A8E2F46}">
      <dgm:prSet/>
      <dgm:spPr/>
      <dgm:t>
        <a:bodyPr/>
        <a:lstStyle/>
        <a:p>
          <a:endParaRPr lang="ru-RU"/>
        </a:p>
      </dgm:t>
    </dgm:pt>
    <dgm:pt modelId="{D23A452F-0997-4E28-9210-C7D781B4778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государственных, муниципальных учреждений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F36B8-4102-4127-B194-3B39C12A3C50}" type="parTrans" cxnId="{60DF8052-938E-4CF9-A43F-F0B5CD26E781}">
      <dgm:prSet/>
      <dgm:spPr/>
      <dgm:t>
        <a:bodyPr/>
        <a:lstStyle/>
        <a:p>
          <a:endParaRPr lang="ru-RU"/>
        </a:p>
      </dgm:t>
    </dgm:pt>
    <dgm:pt modelId="{4C2D0454-65BA-4100-AF94-41C57891BDE7}" type="sibTrans" cxnId="{60DF8052-938E-4CF9-A43F-F0B5CD26E781}">
      <dgm:prSet/>
      <dgm:spPr/>
      <dgm:t>
        <a:bodyPr/>
        <a:lstStyle/>
        <a:p>
          <a:endParaRPr lang="ru-RU"/>
        </a:p>
      </dgm:t>
    </dgm:pt>
    <dgm:pt modelId="{AB0A9BCF-49DB-40E3-B766-909B5EBDC63A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банков, страховых и прочих финансовых и кредитных организаций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11F25-9091-450D-98E0-B20FD4C66133}" type="parTrans" cxnId="{C74C53FF-10E7-48D9-899C-D7D9477AED40}">
      <dgm:prSet/>
      <dgm:spPr/>
      <dgm:t>
        <a:bodyPr/>
        <a:lstStyle/>
        <a:p>
          <a:endParaRPr lang="ru-RU"/>
        </a:p>
      </dgm:t>
    </dgm:pt>
    <dgm:pt modelId="{7AB74C70-94CA-4773-9219-0ED64792CB17}" type="sibTrans" cxnId="{C74C53FF-10E7-48D9-899C-D7D9477AED40}">
      <dgm:prSet/>
      <dgm:spPr/>
      <dgm:t>
        <a:bodyPr/>
        <a:lstStyle/>
        <a:p>
          <a:endParaRPr lang="ru-RU"/>
        </a:p>
      </dgm:t>
    </dgm:pt>
    <dgm:pt modelId="{170C2318-6102-4A65-9C52-663AEF7A6E43}" type="pres">
      <dgm:prSet presAssocID="{898DC740-9862-4C6C-9A5D-4A7BCA4A1B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7C04B1-1236-4120-AFEF-89168711AB6B}" type="pres">
      <dgm:prSet presAssocID="{898DC740-9862-4C6C-9A5D-4A7BCA4A1B4D}" presName="Name1" presStyleCnt="0"/>
      <dgm:spPr/>
    </dgm:pt>
    <dgm:pt modelId="{B4210A60-8D73-4495-B42A-D5DCC7537722}" type="pres">
      <dgm:prSet presAssocID="{898DC740-9862-4C6C-9A5D-4A7BCA4A1B4D}" presName="cycle" presStyleCnt="0"/>
      <dgm:spPr/>
    </dgm:pt>
    <dgm:pt modelId="{0010EAC5-F9E8-41FE-92E1-BD0A260322AC}" type="pres">
      <dgm:prSet presAssocID="{898DC740-9862-4C6C-9A5D-4A7BCA4A1B4D}" presName="srcNode" presStyleLbl="node1" presStyleIdx="0" presStyleCnt="3"/>
      <dgm:spPr/>
    </dgm:pt>
    <dgm:pt modelId="{A69C8644-3A82-4BF0-80A0-F332E87AFF5B}" type="pres">
      <dgm:prSet presAssocID="{898DC740-9862-4C6C-9A5D-4A7BCA4A1B4D}" presName="conn" presStyleLbl="parChTrans1D2" presStyleIdx="0" presStyleCnt="1"/>
      <dgm:spPr/>
      <dgm:t>
        <a:bodyPr/>
        <a:lstStyle/>
        <a:p>
          <a:endParaRPr lang="ru-RU"/>
        </a:p>
      </dgm:t>
    </dgm:pt>
    <dgm:pt modelId="{827D2A85-2BA9-43A7-9F36-40C5E2919868}" type="pres">
      <dgm:prSet presAssocID="{898DC740-9862-4C6C-9A5D-4A7BCA4A1B4D}" presName="extraNode" presStyleLbl="node1" presStyleIdx="0" presStyleCnt="3"/>
      <dgm:spPr/>
    </dgm:pt>
    <dgm:pt modelId="{69A28E95-8811-4320-9B2D-B589F0A75C6F}" type="pres">
      <dgm:prSet presAssocID="{898DC740-9862-4C6C-9A5D-4A7BCA4A1B4D}" presName="dstNode" presStyleLbl="node1" presStyleIdx="0" presStyleCnt="3"/>
      <dgm:spPr/>
    </dgm:pt>
    <dgm:pt modelId="{5A2BA421-3368-4F40-92C9-9E46C7EC9A1C}" type="pres">
      <dgm:prSet presAssocID="{DB7B9A38-252F-4B2F-A4BC-0FB0F616142C}" presName="text_1" presStyleLbl="node1" presStyleIdx="0" presStyleCnt="3" custLinFactNeighborX="1215" custLinFactNeighborY="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65C8-ECD3-447D-9FA7-8FA75DBB0ECB}" type="pres">
      <dgm:prSet presAssocID="{DB7B9A38-252F-4B2F-A4BC-0FB0F616142C}" presName="accent_1" presStyleCnt="0"/>
      <dgm:spPr/>
    </dgm:pt>
    <dgm:pt modelId="{4AAE3CAA-789B-4531-8AD4-3F66DE5E6ACF}" type="pres">
      <dgm:prSet presAssocID="{DB7B9A38-252F-4B2F-A4BC-0FB0F616142C}" presName="accentRepeatNode" presStyleLbl="solidFgAcc1" presStyleIdx="0" presStyleCnt="3" custScaleX="5423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D00C51E-28FF-4A20-81C9-7B459AA8EE88}" type="pres">
      <dgm:prSet presAssocID="{D23A452F-0997-4E28-9210-C7D781B4778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2AA8-3EA3-45CF-B768-3330AB6AA6EF}" type="pres">
      <dgm:prSet presAssocID="{D23A452F-0997-4E28-9210-C7D781B47781}" presName="accent_2" presStyleCnt="0"/>
      <dgm:spPr/>
    </dgm:pt>
    <dgm:pt modelId="{B71B8F90-F4B6-49C1-988D-7CA34A936F09}" type="pres">
      <dgm:prSet presAssocID="{D23A452F-0997-4E28-9210-C7D781B47781}" presName="accentRepeatNode" presStyleLbl="solidFgAcc1" presStyleIdx="1" presStyleCnt="3" custScaleX="5627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BDF7623-D579-4917-B64D-AAE5FC0BC545}" type="pres">
      <dgm:prSet presAssocID="{AB0A9BCF-49DB-40E3-B766-909B5EBDC6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7E140-651E-42D7-A823-04931AF0EA83}" type="pres">
      <dgm:prSet presAssocID="{AB0A9BCF-49DB-40E3-B766-909B5EBDC63A}" presName="accent_3" presStyleCnt="0"/>
      <dgm:spPr/>
    </dgm:pt>
    <dgm:pt modelId="{95AA1F98-5861-4A01-B8C1-2B4413B10AFB}" type="pres">
      <dgm:prSet presAssocID="{AB0A9BCF-49DB-40E3-B766-909B5EBDC63A}" presName="accentRepeatNode" presStyleLbl="solidFgAcc1" presStyleIdx="2" presStyleCnt="3" custScaleX="5423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4AEA48EA-997E-4506-8686-04B4BC9C2330}" type="presOf" srcId="{D23A452F-0997-4E28-9210-C7D781B47781}" destId="{BD00C51E-28FF-4A20-81C9-7B459AA8EE88}" srcOrd="0" destOrd="0" presId="urn:microsoft.com/office/officeart/2008/layout/VerticalCurvedList"/>
    <dgm:cxn modelId="{C74C53FF-10E7-48D9-899C-D7D9477AED40}" srcId="{898DC740-9862-4C6C-9A5D-4A7BCA4A1B4D}" destId="{AB0A9BCF-49DB-40E3-B766-909B5EBDC63A}" srcOrd="2" destOrd="0" parTransId="{B9811F25-9091-450D-98E0-B20FD4C66133}" sibTransId="{7AB74C70-94CA-4773-9219-0ED64792CB17}"/>
    <dgm:cxn modelId="{2006283C-4929-4CCC-96C1-5772348D2160}" type="presOf" srcId="{DB7B9A38-252F-4B2F-A4BC-0FB0F616142C}" destId="{5A2BA421-3368-4F40-92C9-9E46C7EC9A1C}" srcOrd="0" destOrd="0" presId="urn:microsoft.com/office/officeart/2008/layout/VerticalCurvedList"/>
    <dgm:cxn modelId="{31C55E74-5D9C-467E-AFF7-812C94E451DE}" type="presOf" srcId="{A3BF1E30-4206-456F-A8AB-781CC4B0F0C1}" destId="{A69C8644-3A82-4BF0-80A0-F332E87AFF5B}" srcOrd="0" destOrd="0" presId="urn:microsoft.com/office/officeart/2008/layout/VerticalCurvedList"/>
    <dgm:cxn modelId="{B114ABA1-96B7-4324-A838-449CD397869A}" type="presOf" srcId="{AB0A9BCF-49DB-40E3-B766-909B5EBDC63A}" destId="{DBDF7623-D579-4917-B64D-AAE5FC0BC545}" srcOrd="0" destOrd="0" presId="urn:microsoft.com/office/officeart/2008/layout/VerticalCurvedList"/>
    <dgm:cxn modelId="{60DF8052-938E-4CF9-A43F-F0B5CD26E781}" srcId="{898DC740-9862-4C6C-9A5D-4A7BCA4A1B4D}" destId="{D23A452F-0997-4E28-9210-C7D781B47781}" srcOrd="1" destOrd="0" parTransId="{AF3F36B8-4102-4127-B194-3B39C12A3C50}" sibTransId="{4C2D0454-65BA-4100-AF94-41C57891BDE7}"/>
    <dgm:cxn modelId="{14606088-2B3E-49E3-99D4-C4C92A8E2F46}" srcId="{898DC740-9862-4C6C-9A5D-4A7BCA4A1B4D}" destId="{DB7B9A38-252F-4B2F-A4BC-0FB0F616142C}" srcOrd="0" destOrd="0" parTransId="{6A53890E-B8F4-4FD7-8204-091E1995EC80}" sibTransId="{A3BF1E30-4206-456F-A8AB-781CC4B0F0C1}"/>
    <dgm:cxn modelId="{E8463685-640B-42BB-8008-A69F9568755F}" type="presOf" srcId="{898DC740-9862-4C6C-9A5D-4A7BCA4A1B4D}" destId="{170C2318-6102-4A65-9C52-663AEF7A6E43}" srcOrd="0" destOrd="0" presId="urn:microsoft.com/office/officeart/2008/layout/VerticalCurvedList"/>
    <dgm:cxn modelId="{82F741C2-A8FC-4CD0-BB61-B1E765C04F10}" type="presParOf" srcId="{170C2318-6102-4A65-9C52-663AEF7A6E43}" destId="{877C04B1-1236-4120-AFEF-89168711AB6B}" srcOrd="0" destOrd="0" presId="urn:microsoft.com/office/officeart/2008/layout/VerticalCurvedList"/>
    <dgm:cxn modelId="{5E1082B1-EEDF-44FF-898D-83BE17BF3947}" type="presParOf" srcId="{877C04B1-1236-4120-AFEF-89168711AB6B}" destId="{B4210A60-8D73-4495-B42A-D5DCC7537722}" srcOrd="0" destOrd="0" presId="urn:microsoft.com/office/officeart/2008/layout/VerticalCurvedList"/>
    <dgm:cxn modelId="{8CD18A5A-9AF7-4E01-8FAA-B6E1C867D4CC}" type="presParOf" srcId="{B4210A60-8D73-4495-B42A-D5DCC7537722}" destId="{0010EAC5-F9E8-41FE-92E1-BD0A260322AC}" srcOrd="0" destOrd="0" presId="urn:microsoft.com/office/officeart/2008/layout/VerticalCurvedList"/>
    <dgm:cxn modelId="{AF91DBA0-5DFF-410F-AFE4-022855BC596B}" type="presParOf" srcId="{B4210A60-8D73-4495-B42A-D5DCC7537722}" destId="{A69C8644-3A82-4BF0-80A0-F332E87AFF5B}" srcOrd="1" destOrd="0" presId="urn:microsoft.com/office/officeart/2008/layout/VerticalCurvedList"/>
    <dgm:cxn modelId="{62354E25-2101-4DC7-A076-9E03C818F0B5}" type="presParOf" srcId="{B4210A60-8D73-4495-B42A-D5DCC7537722}" destId="{827D2A85-2BA9-43A7-9F36-40C5E2919868}" srcOrd="2" destOrd="0" presId="urn:microsoft.com/office/officeart/2008/layout/VerticalCurvedList"/>
    <dgm:cxn modelId="{70F23221-7353-4869-9DAB-2A38A5141DF0}" type="presParOf" srcId="{B4210A60-8D73-4495-B42A-D5DCC7537722}" destId="{69A28E95-8811-4320-9B2D-B589F0A75C6F}" srcOrd="3" destOrd="0" presId="urn:microsoft.com/office/officeart/2008/layout/VerticalCurvedList"/>
    <dgm:cxn modelId="{CD842DF1-32EE-4186-A0AB-261F24A6BE6D}" type="presParOf" srcId="{877C04B1-1236-4120-AFEF-89168711AB6B}" destId="{5A2BA421-3368-4F40-92C9-9E46C7EC9A1C}" srcOrd="1" destOrd="0" presId="urn:microsoft.com/office/officeart/2008/layout/VerticalCurvedList"/>
    <dgm:cxn modelId="{DCB8B601-C6E8-485C-BB42-86907EA6C537}" type="presParOf" srcId="{877C04B1-1236-4120-AFEF-89168711AB6B}" destId="{431565C8-ECD3-447D-9FA7-8FA75DBB0ECB}" srcOrd="2" destOrd="0" presId="urn:microsoft.com/office/officeart/2008/layout/VerticalCurvedList"/>
    <dgm:cxn modelId="{2D7319EB-E3F3-4B81-88F1-CD58180BCBE7}" type="presParOf" srcId="{431565C8-ECD3-447D-9FA7-8FA75DBB0ECB}" destId="{4AAE3CAA-789B-4531-8AD4-3F66DE5E6ACF}" srcOrd="0" destOrd="0" presId="urn:microsoft.com/office/officeart/2008/layout/VerticalCurvedList"/>
    <dgm:cxn modelId="{91C8BC16-CB52-4B89-A052-EAC338EA1540}" type="presParOf" srcId="{877C04B1-1236-4120-AFEF-89168711AB6B}" destId="{BD00C51E-28FF-4A20-81C9-7B459AA8EE88}" srcOrd="3" destOrd="0" presId="urn:microsoft.com/office/officeart/2008/layout/VerticalCurvedList"/>
    <dgm:cxn modelId="{DBEC2D38-EEC0-4ECF-A64A-292745FD8306}" type="presParOf" srcId="{877C04B1-1236-4120-AFEF-89168711AB6B}" destId="{7E592AA8-3EA3-45CF-B768-3330AB6AA6EF}" srcOrd="4" destOrd="0" presId="urn:microsoft.com/office/officeart/2008/layout/VerticalCurvedList"/>
    <dgm:cxn modelId="{ADFC187C-16F5-48EE-84B9-F781CDA23782}" type="presParOf" srcId="{7E592AA8-3EA3-45CF-B768-3330AB6AA6EF}" destId="{B71B8F90-F4B6-49C1-988D-7CA34A936F09}" srcOrd="0" destOrd="0" presId="urn:microsoft.com/office/officeart/2008/layout/VerticalCurvedList"/>
    <dgm:cxn modelId="{33C763D4-F32C-49E3-8B7F-00A568ACB765}" type="presParOf" srcId="{877C04B1-1236-4120-AFEF-89168711AB6B}" destId="{DBDF7623-D579-4917-B64D-AAE5FC0BC545}" srcOrd="5" destOrd="0" presId="urn:microsoft.com/office/officeart/2008/layout/VerticalCurvedList"/>
    <dgm:cxn modelId="{35EB2858-94FC-4C1A-8CA9-C72CCD5C99DF}" type="presParOf" srcId="{877C04B1-1236-4120-AFEF-89168711AB6B}" destId="{33F7E140-651E-42D7-A823-04931AF0EA83}" srcOrd="6" destOrd="0" presId="urn:microsoft.com/office/officeart/2008/layout/VerticalCurvedList"/>
    <dgm:cxn modelId="{5257D51A-E617-4591-9FC4-E63F57581248}" type="presParOf" srcId="{33F7E140-651E-42D7-A823-04931AF0EA83}" destId="{95AA1F98-5861-4A01-B8C1-2B4413B10A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19B96-EC64-4171-B787-B49180F7D612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E03BCB-E1EB-4C13-B3E0-D1709712AC9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Арифметические контроли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D4233D63-3DF3-4166-A751-71B960CC054E}" type="parTrans" cxnId="{7640229B-B903-4763-AE6C-6FA581C57735}">
      <dgm:prSet/>
      <dgm:spPr/>
      <dgm:t>
        <a:bodyPr/>
        <a:lstStyle/>
        <a:p>
          <a:endParaRPr lang="ru-RU" sz="1600" b="1"/>
        </a:p>
      </dgm:t>
    </dgm:pt>
    <dgm:pt modelId="{F274D2FE-81A5-4579-82F3-332AAEA3609B}" type="sibTrans" cxnId="{7640229B-B903-4763-AE6C-6FA581C57735}">
      <dgm:prSet/>
      <dgm:spPr/>
      <dgm:t>
        <a:bodyPr/>
        <a:lstStyle/>
        <a:p>
          <a:endParaRPr lang="ru-RU" sz="1600" b="1"/>
        </a:p>
      </dgm:t>
    </dgm:pt>
    <dgm:pt modelId="{479CC37B-1632-4197-8871-F1A6371CD0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Логические контроли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56AA9DC-FD60-4AA3-8C98-E8D18E9882E2}" type="parTrans" cxnId="{A706956E-053D-4DAA-A889-2E7AA32F124B}">
      <dgm:prSet/>
      <dgm:spPr/>
      <dgm:t>
        <a:bodyPr/>
        <a:lstStyle/>
        <a:p>
          <a:endParaRPr lang="ru-RU" sz="1600" b="1"/>
        </a:p>
      </dgm:t>
    </dgm:pt>
    <dgm:pt modelId="{4F26E2E7-9AFC-4144-9D6B-DF77BD64D09B}" type="sibTrans" cxnId="{A706956E-053D-4DAA-A889-2E7AA32F124B}">
      <dgm:prSet/>
      <dgm:spPr/>
      <dgm:t>
        <a:bodyPr/>
        <a:lstStyle/>
        <a:p>
          <a:endParaRPr lang="ru-RU" sz="1600" b="1"/>
        </a:p>
      </dgm:t>
    </dgm:pt>
    <dgm:pt modelId="{1191DB0D-751E-48BC-90CF-5DFF675F552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Контроли </a:t>
          </a:r>
          <a:r>
            <a:rPr lang="ru-RU" sz="4000" b="1" dirty="0" err="1" smtClean="0">
              <a:latin typeface="Times New Roman" pitchFamily="18" charset="0"/>
              <a:cs typeface="Times New Roman" pitchFamily="18" charset="0"/>
            </a:rPr>
            <a:t>валидности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B5FA1420-50E2-47AA-962D-E51EAF5D0F85}" type="parTrans" cxnId="{D1558690-D3BA-4D46-BA1F-B9D91192DA3F}">
      <dgm:prSet/>
      <dgm:spPr/>
      <dgm:t>
        <a:bodyPr/>
        <a:lstStyle/>
        <a:p>
          <a:endParaRPr lang="ru-RU" sz="1600" b="1"/>
        </a:p>
      </dgm:t>
    </dgm:pt>
    <dgm:pt modelId="{595C17C6-31C8-47A7-B492-F43CE3883B09}" type="sibTrans" cxnId="{D1558690-D3BA-4D46-BA1F-B9D91192DA3F}">
      <dgm:prSet/>
      <dgm:spPr/>
      <dgm:t>
        <a:bodyPr/>
        <a:lstStyle/>
        <a:p>
          <a:endParaRPr lang="ru-RU" sz="1600" b="1"/>
        </a:p>
      </dgm:t>
    </dgm:pt>
    <dgm:pt modelId="{055DF5BF-70E4-4C20-82C6-E0929731B209}" type="pres">
      <dgm:prSet presAssocID="{3E819B96-EC64-4171-B787-B49180F7D6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70D68-9F69-423C-9E99-715702E444AD}" type="pres">
      <dgm:prSet presAssocID="{32E03BCB-E1EB-4C13-B3E0-D1709712AC90}" presName="parentLin" presStyleCnt="0"/>
      <dgm:spPr/>
      <dgm:t>
        <a:bodyPr/>
        <a:lstStyle/>
        <a:p>
          <a:endParaRPr lang="ru-RU"/>
        </a:p>
      </dgm:t>
    </dgm:pt>
    <dgm:pt modelId="{10A06E5E-A1A3-4C69-B272-915AF9BA556A}" type="pres">
      <dgm:prSet presAssocID="{32E03BCB-E1EB-4C13-B3E0-D1709712AC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ED5C25-C4CE-4CEA-AB63-134C065B57B2}" type="pres">
      <dgm:prSet presAssocID="{32E03BCB-E1EB-4C13-B3E0-D1709712AC90}" presName="parentText" presStyleLbl="node1" presStyleIdx="0" presStyleCnt="3" custScaleX="127311" custScaleY="114559" custLinFactNeighborX="20172" custLinFactNeighborY="3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9C1C-1D9B-4442-AEE9-0F924A8175F1}" type="pres">
      <dgm:prSet presAssocID="{32E03BCB-E1EB-4C13-B3E0-D1709712AC90}" presName="negativeSpace" presStyleCnt="0"/>
      <dgm:spPr/>
      <dgm:t>
        <a:bodyPr/>
        <a:lstStyle/>
        <a:p>
          <a:endParaRPr lang="ru-RU"/>
        </a:p>
      </dgm:t>
    </dgm:pt>
    <dgm:pt modelId="{1FFC2F11-73DB-4025-BD70-482B57941651}" type="pres">
      <dgm:prSet presAssocID="{32E03BCB-E1EB-4C13-B3E0-D1709712AC90}" presName="childText" presStyleLbl="conFgAcc1" presStyleIdx="0" presStyleCnt="3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72365A9-2224-4978-9FC2-3C0F23165E6A}" type="pres">
      <dgm:prSet presAssocID="{F274D2FE-81A5-4579-82F3-332AAEA3609B}" presName="spaceBetweenRectangles" presStyleCnt="0"/>
      <dgm:spPr/>
      <dgm:t>
        <a:bodyPr/>
        <a:lstStyle/>
        <a:p>
          <a:endParaRPr lang="ru-RU"/>
        </a:p>
      </dgm:t>
    </dgm:pt>
    <dgm:pt modelId="{ED284703-55AF-41A1-B9AC-056FFF990C91}" type="pres">
      <dgm:prSet presAssocID="{479CC37B-1632-4197-8871-F1A6371CD0CD}" presName="parentLin" presStyleCnt="0"/>
      <dgm:spPr/>
      <dgm:t>
        <a:bodyPr/>
        <a:lstStyle/>
        <a:p>
          <a:endParaRPr lang="ru-RU"/>
        </a:p>
      </dgm:t>
    </dgm:pt>
    <dgm:pt modelId="{9988DA5C-9DC0-4306-8F0F-8747FD68B6AF}" type="pres">
      <dgm:prSet presAssocID="{479CC37B-1632-4197-8871-F1A6371CD0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D6557F-6C61-4B5C-9A9A-C3D3F15F3521}" type="pres">
      <dgm:prSet presAssocID="{479CC37B-1632-4197-8871-F1A6371CD0CD}" presName="parentText" presStyleLbl="node1" presStyleIdx="1" presStyleCnt="3" custScaleX="129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676E6-0C8D-4996-B119-92C11E521040}" type="pres">
      <dgm:prSet presAssocID="{479CC37B-1632-4197-8871-F1A6371CD0CD}" presName="negativeSpace" presStyleCnt="0"/>
      <dgm:spPr/>
      <dgm:t>
        <a:bodyPr/>
        <a:lstStyle/>
        <a:p>
          <a:endParaRPr lang="ru-RU"/>
        </a:p>
      </dgm:t>
    </dgm:pt>
    <dgm:pt modelId="{CA781ED0-1BE2-4CED-99E5-0196B1B14F5F}" type="pres">
      <dgm:prSet presAssocID="{479CC37B-1632-4197-8871-F1A6371CD0CD}" presName="childText" presStyleLbl="conFgAcc1" presStyleIdx="1" presStyleCnt="3" custLinFactY="-20917" custLinFactNeighborX="3038" custLinFactNeighborY="-100000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EA2E88E-F440-4E2D-85A9-E0B0F73C61C7}" type="pres">
      <dgm:prSet presAssocID="{4F26E2E7-9AFC-4144-9D6B-DF77BD64D09B}" presName="spaceBetweenRectangles" presStyleCnt="0"/>
      <dgm:spPr/>
    </dgm:pt>
    <dgm:pt modelId="{7400554A-C82C-4F48-A6AB-91489B2380F0}" type="pres">
      <dgm:prSet presAssocID="{1191DB0D-751E-48BC-90CF-5DFF675F552A}" presName="parentLin" presStyleCnt="0"/>
      <dgm:spPr/>
    </dgm:pt>
    <dgm:pt modelId="{1E3A71F7-4BF7-431D-8F03-F833A7D9048C}" type="pres">
      <dgm:prSet presAssocID="{1191DB0D-751E-48BC-90CF-5DFF675F55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7535064-20B7-4FAD-A749-D7EC7F0FD24E}" type="pres">
      <dgm:prSet presAssocID="{1191DB0D-751E-48BC-90CF-5DFF675F552A}" presName="parentText" presStyleLbl="node1" presStyleIdx="2" presStyleCnt="3" custScaleX="127674" custLinFactNeighborX="12296" custLinFactNeighborY="-10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CAD65-0531-49F0-8395-748B3A93DC86}" type="pres">
      <dgm:prSet presAssocID="{1191DB0D-751E-48BC-90CF-5DFF675F552A}" presName="negativeSpace" presStyleCnt="0"/>
      <dgm:spPr/>
    </dgm:pt>
    <dgm:pt modelId="{10B5ACCD-3F53-4182-8C12-D611A27C5F98}" type="pres">
      <dgm:prSet presAssocID="{1191DB0D-751E-48BC-90CF-5DFF675F552A}" presName="childText" presStyleLbl="conFgAcc1" presStyleIdx="2" presStyleCnt="3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7640229B-B903-4763-AE6C-6FA581C57735}" srcId="{3E819B96-EC64-4171-B787-B49180F7D612}" destId="{32E03BCB-E1EB-4C13-B3E0-D1709712AC90}" srcOrd="0" destOrd="0" parTransId="{D4233D63-3DF3-4166-A751-71B960CC054E}" sibTransId="{F274D2FE-81A5-4579-82F3-332AAEA3609B}"/>
    <dgm:cxn modelId="{655CD8E4-1487-47AD-BF85-6E74CF45542C}" type="presOf" srcId="{1191DB0D-751E-48BC-90CF-5DFF675F552A}" destId="{1E3A71F7-4BF7-431D-8F03-F833A7D9048C}" srcOrd="0" destOrd="0" presId="urn:microsoft.com/office/officeart/2005/8/layout/list1"/>
    <dgm:cxn modelId="{A8DFE80F-E4AE-4E0D-A156-A4CD6649D6EF}" type="presOf" srcId="{32E03BCB-E1EB-4C13-B3E0-D1709712AC90}" destId="{F1ED5C25-C4CE-4CEA-AB63-134C065B57B2}" srcOrd="1" destOrd="0" presId="urn:microsoft.com/office/officeart/2005/8/layout/list1"/>
    <dgm:cxn modelId="{37FAAAAA-177C-4EEC-BDBE-E4EF70AFC52B}" type="presOf" srcId="{479CC37B-1632-4197-8871-F1A6371CD0CD}" destId="{9988DA5C-9DC0-4306-8F0F-8747FD68B6AF}" srcOrd="0" destOrd="0" presId="urn:microsoft.com/office/officeart/2005/8/layout/list1"/>
    <dgm:cxn modelId="{46B6020D-DED3-4A62-8596-93A3E415E53A}" type="presOf" srcId="{32E03BCB-E1EB-4C13-B3E0-D1709712AC90}" destId="{10A06E5E-A1A3-4C69-B272-915AF9BA556A}" srcOrd="0" destOrd="0" presId="urn:microsoft.com/office/officeart/2005/8/layout/list1"/>
    <dgm:cxn modelId="{A706956E-053D-4DAA-A889-2E7AA32F124B}" srcId="{3E819B96-EC64-4171-B787-B49180F7D612}" destId="{479CC37B-1632-4197-8871-F1A6371CD0CD}" srcOrd="1" destOrd="0" parTransId="{456AA9DC-FD60-4AA3-8C98-E8D18E9882E2}" sibTransId="{4F26E2E7-9AFC-4144-9D6B-DF77BD64D09B}"/>
    <dgm:cxn modelId="{D1558690-D3BA-4D46-BA1F-B9D91192DA3F}" srcId="{3E819B96-EC64-4171-B787-B49180F7D612}" destId="{1191DB0D-751E-48BC-90CF-5DFF675F552A}" srcOrd="2" destOrd="0" parTransId="{B5FA1420-50E2-47AA-962D-E51EAF5D0F85}" sibTransId="{595C17C6-31C8-47A7-B492-F43CE3883B09}"/>
    <dgm:cxn modelId="{E20982BF-3581-43A6-AC3D-503E33C56B20}" type="presOf" srcId="{3E819B96-EC64-4171-B787-B49180F7D612}" destId="{055DF5BF-70E4-4C20-82C6-E0929731B209}" srcOrd="0" destOrd="0" presId="urn:microsoft.com/office/officeart/2005/8/layout/list1"/>
    <dgm:cxn modelId="{78E2DDB6-062B-46C0-82CA-AFF611D558D6}" type="presOf" srcId="{479CC37B-1632-4197-8871-F1A6371CD0CD}" destId="{FBD6557F-6C61-4B5C-9A9A-C3D3F15F3521}" srcOrd="1" destOrd="0" presId="urn:microsoft.com/office/officeart/2005/8/layout/list1"/>
    <dgm:cxn modelId="{C3F7F91E-30E5-4C2F-83F7-42E31E4D26A1}" type="presOf" srcId="{1191DB0D-751E-48BC-90CF-5DFF675F552A}" destId="{B7535064-20B7-4FAD-A749-D7EC7F0FD24E}" srcOrd="1" destOrd="0" presId="urn:microsoft.com/office/officeart/2005/8/layout/list1"/>
    <dgm:cxn modelId="{28473B71-00F9-4CCC-B12E-61675819CC25}" type="presParOf" srcId="{055DF5BF-70E4-4C20-82C6-E0929731B209}" destId="{E8370D68-9F69-423C-9E99-715702E444AD}" srcOrd="0" destOrd="0" presId="urn:microsoft.com/office/officeart/2005/8/layout/list1"/>
    <dgm:cxn modelId="{EB3AA45B-5610-4152-8151-51B04177577F}" type="presParOf" srcId="{E8370D68-9F69-423C-9E99-715702E444AD}" destId="{10A06E5E-A1A3-4C69-B272-915AF9BA556A}" srcOrd="0" destOrd="0" presId="urn:microsoft.com/office/officeart/2005/8/layout/list1"/>
    <dgm:cxn modelId="{032179D6-3C6D-4AAC-94BE-A6D5A87CBFF9}" type="presParOf" srcId="{E8370D68-9F69-423C-9E99-715702E444AD}" destId="{F1ED5C25-C4CE-4CEA-AB63-134C065B57B2}" srcOrd="1" destOrd="0" presId="urn:microsoft.com/office/officeart/2005/8/layout/list1"/>
    <dgm:cxn modelId="{8B1D6A2C-3701-4931-BC7E-BDB649DAEFD2}" type="presParOf" srcId="{055DF5BF-70E4-4C20-82C6-E0929731B209}" destId="{9A569C1C-1D9B-4442-AEE9-0F924A8175F1}" srcOrd="1" destOrd="0" presId="urn:microsoft.com/office/officeart/2005/8/layout/list1"/>
    <dgm:cxn modelId="{65C90866-1D27-4CBC-9E7C-E24E4498F11C}" type="presParOf" srcId="{055DF5BF-70E4-4C20-82C6-E0929731B209}" destId="{1FFC2F11-73DB-4025-BD70-482B57941651}" srcOrd="2" destOrd="0" presId="urn:microsoft.com/office/officeart/2005/8/layout/list1"/>
    <dgm:cxn modelId="{9F489897-584D-4D3D-BC0C-260161D249B7}" type="presParOf" srcId="{055DF5BF-70E4-4C20-82C6-E0929731B209}" destId="{E72365A9-2224-4978-9FC2-3C0F23165E6A}" srcOrd="3" destOrd="0" presId="urn:microsoft.com/office/officeart/2005/8/layout/list1"/>
    <dgm:cxn modelId="{91E485BB-F017-4399-A880-1C9B0A3DE510}" type="presParOf" srcId="{055DF5BF-70E4-4C20-82C6-E0929731B209}" destId="{ED284703-55AF-41A1-B9AC-056FFF990C91}" srcOrd="4" destOrd="0" presId="urn:microsoft.com/office/officeart/2005/8/layout/list1"/>
    <dgm:cxn modelId="{860192F1-288F-4591-B25C-F54C3335EE1F}" type="presParOf" srcId="{ED284703-55AF-41A1-B9AC-056FFF990C91}" destId="{9988DA5C-9DC0-4306-8F0F-8747FD68B6AF}" srcOrd="0" destOrd="0" presId="urn:microsoft.com/office/officeart/2005/8/layout/list1"/>
    <dgm:cxn modelId="{35DFF746-6BF5-466B-A254-7402D7F73E68}" type="presParOf" srcId="{ED284703-55AF-41A1-B9AC-056FFF990C91}" destId="{FBD6557F-6C61-4B5C-9A9A-C3D3F15F3521}" srcOrd="1" destOrd="0" presId="urn:microsoft.com/office/officeart/2005/8/layout/list1"/>
    <dgm:cxn modelId="{F2A8301D-3D03-4CB7-A1C2-DC56975418F1}" type="presParOf" srcId="{055DF5BF-70E4-4C20-82C6-E0929731B209}" destId="{5BE676E6-0C8D-4996-B119-92C11E521040}" srcOrd="5" destOrd="0" presId="urn:microsoft.com/office/officeart/2005/8/layout/list1"/>
    <dgm:cxn modelId="{FD378F8A-A801-4C03-B6F4-426C819E6F37}" type="presParOf" srcId="{055DF5BF-70E4-4C20-82C6-E0929731B209}" destId="{CA781ED0-1BE2-4CED-99E5-0196B1B14F5F}" srcOrd="6" destOrd="0" presId="urn:microsoft.com/office/officeart/2005/8/layout/list1"/>
    <dgm:cxn modelId="{720F30E0-444C-423C-AD3E-13769C71F1B6}" type="presParOf" srcId="{055DF5BF-70E4-4C20-82C6-E0929731B209}" destId="{8EA2E88E-F440-4E2D-85A9-E0B0F73C61C7}" srcOrd="7" destOrd="0" presId="urn:microsoft.com/office/officeart/2005/8/layout/list1"/>
    <dgm:cxn modelId="{B42BF8D4-6324-4997-BAF8-70D41F4F824E}" type="presParOf" srcId="{055DF5BF-70E4-4C20-82C6-E0929731B209}" destId="{7400554A-C82C-4F48-A6AB-91489B2380F0}" srcOrd="8" destOrd="0" presId="urn:microsoft.com/office/officeart/2005/8/layout/list1"/>
    <dgm:cxn modelId="{6CCD4FD5-A370-4339-A1D9-43FC65C4E8F7}" type="presParOf" srcId="{7400554A-C82C-4F48-A6AB-91489B2380F0}" destId="{1E3A71F7-4BF7-431D-8F03-F833A7D9048C}" srcOrd="0" destOrd="0" presId="urn:microsoft.com/office/officeart/2005/8/layout/list1"/>
    <dgm:cxn modelId="{A5BD6972-EC36-4729-958D-1E09FDA0C10E}" type="presParOf" srcId="{7400554A-C82C-4F48-A6AB-91489B2380F0}" destId="{B7535064-20B7-4FAD-A749-D7EC7F0FD24E}" srcOrd="1" destOrd="0" presId="urn:microsoft.com/office/officeart/2005/8/layout/list1"/>
    <dgm:cxn modelId="{C3E9D168-6EA2-49A6-8E97-A90725341E85}" type="presParOf" srcId="{055DF5BF-70E4-4C20-82C6-E0929731B209}" destId="{ED2CAD65-0531-49F0-8395-748B3A93DC86}" srcOrd="9" destOrd="0" presId="urn:microsoft.com/office/officeart/2005/8/layout/list1"/>
    <dgm:cxn modelId="{D7E72E3E-F69B-4193-8891-BBA0FC9F71E2}" type="presParOf" srcId="{055DF5BF-70E4-4C20-82C6-E0929731B209}" destId="{10B5ACCD-3F53-4182-8C12-D611A27C5F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2FAF8-9BE2-4E11-8F9F-132922E3B07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9A555DB-36D2-440A-91B4-5E3149A2BC79}" type="pres">
      <dgm:prSet presAssocID="{0E02FAF8-9BE2-4E11-8F9F-132922E3B072}" presName="linearFlow" presStyleCnt="0">
        <dgm:presLayoutVars>
          <dgm:dir/>
          <dgm:resizeHandles val="exact"/>
        </dgm:presLayoutVars>
      </dgm:prSet>
      <dgm:spPr/>
    </dgm:pt>
  </dgm:ptLst>
  <dgm:cxnLst>
    <dgm:cxn modelId="{F670AFD8-C5F1-4F5C-8ED5-A69E20209899}" type="presOf" srcId="{0E02FAF8-9BE2-4E11-8F9F-132922E3B072}" destId="{59A555DB-36D2-440A-91B4-5E3149A2BC79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02FAF8-9BE2-4E11-8F9F-132922E3B07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6638718-6E16-4822-8379-33D4815B98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(складочный капитал, уставной фонд, вклады товарищей)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стр.1310 гр.3 формы № 1 «Бухгалтерский баланс»</a:t>
          </a:r>
        </a:p>
      </dgm:t>
    </dgm:pt>
    <dgm:pt modelId="{E6BBBC43-498F-4571-B4C0-86B685517D45}" type="parTrans" cxnId="{2927EBC4-C6F0-40C8-A79D-C3B8E5D70208}">
      <dgm:prSet/>
      <dgm:spPr/>
      <dgm:t>
        <a:bodyPr/>
        <a:lstStyle/>
        <a:p>
          <a:endParaRPr lang="ru-RU"/>
        </a:p>
      </dgm:t>
    </dgm:pt>
    <dgm:pt modelId="{7145E5E4-A7E9-4F34-AE0B-0BF2E864D6F2}" type="sibTrans" cxnId="{2927EBC4-C6F0-40C8-A79D-C3B8E5D7020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solidFill>
              <a:srgbClr val="7E5910"/>
            </a:solidFill>
          </a:endParaRPr>
        </a:p>
      </dgm:t>
    </dgm:pt>
    <dgm:pt modelId="{91832806-A29C-4BDA-A0D3-9BADE069A3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(фонд)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стр.201 формы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1-предприятие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37550-E096-4846-B7C7-E06E8BDA37D5}" type="parTrans" cxnId="{C9CD6E6E-425F-40ED-987D-8A7F030F6DB4}">
      <dgm:prSet/>
      <dgm:spPr/>
      <dgm:t>
        <a:bodyPr/>
        <a:lstStyle/>
        <a:p>
          <a:endParaRPr lang="ru-RU"/>
        </a:p>
      </dgm:t>
    </dgm:pt>
    <dgm:pt modelId="{D41A516F-3B7F-4C14-92DA-83372B5B947B}" type="sibTrans" cxnId="{C9CD6E6E-425F-40ED-987D-8A7F030F6DB4}">
      <dgm:prSet/>
      <dgm:spPr/>
      <dgm:t>
        <a:bodyPr/>
        <a:lstStyle/>
        <a:p>
          <a:endParaRPr lang="ru-RU"/>
        </a:p>
      </dgm:t>
    </dgm:pt>
    <dgm:pt modelId="{59A555DB-36D2-440A-91B4-5E3149A2BC79}" type="pres">
      <dgm:prSet presAssocID="{0E02FAF8-9BE2-4E11-8F9F-132922E3B072}" presName="linearFlow" presStyleCnt="0">
        <dgm:presLayoutVars>
          <dgm:dir/>
          <dgm:resizeHandles val="exact"/>
        </dgm:presLayoutVars>
      </dgm:prSet>
      <dgm:spPr/>
    </dgm:pt>
    <dgm:pt modelId="{8BD63D32-0E9E-4A56-8260-11403A66EE3A}" type="pres">
      <dgm:prSet presAssocID="{56638718-6E16-4822-8379-33D4815B9838}" presName="node" presStyleLbl="node1" presStyleIdx="0" presStyleCnt="2" custScaleX="121693" custScaleY="15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0894-717D-42D7-A22F-747589C494B9}" type="pres">
      <dgm:prSet presAssocID="{7145E5E4-A7E9-4F34-AE0B-0BF2E864D6F2}" presName="spacerL" presStyleCnt="0"/>
      <dgm:spPr/>
    </dgm:pt>
    <dgm:pt modelId="{D06E7F56-CEA8-4EA4-BCE0-B56ECE4E8047}" type="pres">
      <dgm:prSet presAssocID="{7145E5E4-A7E9-4F34-AE0B-0BF2E864D6F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5F201A0-68ED-4FEC-A6A1-9BA28E4AA7EA}" type="pres">
      <dgm:prSet presAssocID="{7145E5E4-A7E9-4F34-AE0B-0BF2E864D6F2}" presName="spacerR" presStyleCnt="0"/>
      <dgm:spPr/>
    </dgm:pt>
    <dgm:pt modelId="{2EED7EAF-B001-4455-9E1E-685450323F76}" type="pres">
      <dgm:prSet presAssocID="{91832806-A29C-4BDA-A0D3-9BADE069A343}" presName="node" presStyleLbl="node1" presStyleIdx="1" presStyleCnt="2" custScaleX="119973" custScaleY="16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0A19F-0E6D-40D6-AF30-3B0A721A82DD}" type="presOf" srcId="{91832806-A29C-4BDA-A0D3-9BADE069A343}" destId="{2EED7EAF-B001-4455-9E1E-685450323F76}" srcOrd="0" destOrd="0" presId="urn:microsoft.com/office/officeart/2005/8/layout/equation1"/>
    <dgm:cxn modelId="{2927EBC4-C6F0-40C8-A79D-C3B8E5D70208}" srcId="{0E02FAF8-9BE2-4E11-8F9F-132922E3B072}" destId="{56638718-6E16-4822-8379-33D4815B9838}" srcOrd="0" destOrd="0" parTransId="{E6BBBC43-498F-4571-B4C0-86B685517D45}" sibTransId="{7145E5E4-A7E9-4F34-AE0B-0BF2E864D6F2}"/>
    <dgm:cxn modelId="{19595DAA-FDF1-41EB-BDD1-6062E5D49DED}" type="presOf" srcId="{7145E5E4-A7E9-4F34-AE0B-0BF2E864D6F2}" destId="{D06E7F56-CEA8-4EA4-BCE0-B56ECE4E8047}" srcOrd="0" destOrd="0" presId="urn:microsoft.com/office/officeart/2005/8/layout/equation1"/>
    <dgm:cxn modelId="{85CB3EC5-D3AE-4D1D-8E68-608E9AC04898}" type="presOf" srcId="{56638718-6E16-4822-8379-33D4815B9838}" destId="{8BD63D32-0E9E-4A56-8260-11403A66EE3A}" srcOrd="0" destOrd="0" presId="urn:microsoft.com/office/officeart/2005/8/layout/equation1"/>
    <dgm:cxn modelId="{C9CD6E6E-425F-40ED-987D-8A7F030F6DB4}" srcId="{0E02FAF8-9BE2-4E11-8F9F-132922E3B072}" destId="{91832806-A29C-4BDA-A0D3-9BADE069A343}" srcOrd="1" destOrd="0" parTransId="{13237550-E096-4846-B7C7-E06E8BDA37D5}" sibTransId="{D41A516F-3B7F-4C14-92DA-83372B5B947B}"/>
    <dgm:cxn modelId="{D3CE60BD-FD87-4189-8327-76C0C88AF7B5}" type="presOf" srcId="{0E02FAF8-9BE2-4E11-8F9F-132922E3B072}" destId="{59A555DB-36D2-440A-91B4-5E3149A2BC79}" srcOrd="0" destOrd="0" presId="urn:microsoft.com/office/officeart/2005/8/layout/equation1"/>
    <dgm:cxn modelId="{E21FD543-ABCA-42DE-87C9-20076FB4B5C6}" type="presParOf" srcId="{59A555DB-36D2-440A-91B4-5E3149A2BC79}" destId="{8BD63D32-0E9E-4A56-8260-11403A66EE3A}" srcOrd="0" destOrd="0" presId="urn:microsoft.com/office/officeart/2005/8/layout/equation1"/>
    <dgm:cxn modelId="{8B78C575-A29B-46F0-9E87-F14A21B819F1}" type="presParOf" srcId="{59A555DB-36D2-440A-91B4-5E3149A2BC79}" destId="{04980894-717D-42D7-A22F-747589C494B9}" srcOrd="1" destOrd="0" presId="urn:microsoft.com/office/officeart/2005/8/layout/equation1"/>
    <dgm:cxn modelId="{2D2C8B95-CD7D-4076-9212-A1385C1E7152}" type="presParOf" srcId="{59A555DB-36D2-440A-91B4-5E3149A2BC79}" destId="{D06E7F56-CEA8-4EA4-BCE0-B56ECE4E8047}" srcOrd="2" destOrd="0" presId="urn:microsoft.com/office/officeart/2005/8/layout/equation1"/>
    <dgm:cxn modelId="{0B692FEF-6B2A-41C4-B4E1-B3187D7304AA}" type="presParOf" srcId="{59A555DB-36D2-440A-91B4-5E3149A2BC79}" destId="{05F201A0-68ED-4FEC-A6A1-9BA28E4AA7EA}" srcOrd="3" destOrd="0" presId="urn:microsoft.com/office/officeart/2005/8/layout/equation1"/>
    <dgm:cxn modelId="{AB7965D9-E9E4-43F6-9A9E-AE1AC90004E7}" type="presParOf" srcId="{59A555DB-36D2-440A-91B4-5E3149A2BC79}" destId="{2EED7EAF-B001-4455-9E1E-685450323F76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2772A-B027-40A5-B183-54E50D46EA8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91066A-5F7D-4A7A-AC05-214C76DBEF3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заполнена строка 507, то в разделе 8  должны быть выделены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C7EC6-8160-4B59-BCBF-26975703E81C}" type="parTrans" cxnId="{CC0C5829-7A83-4B9D-8653-E2F814F30BD2}">
      <dgm:prSet/>
      <dgm:spPr/>
      <dgm:t>
        <a:bodyPr/>
        <a:lstStyle/>
        <a:p>
          <a:endParaRPr lang="ru-RU"/>
        </a:p>
      </dgm:t>
    </dgm:pt>
    <dgm:pt modelId="{50ACD65A-F98F-4713-B31D-82EF7C2305D4}" type="sibTrans" cxnId="{CC0C5829-7A83-4B9D-8653-E2F814F30BD2}">
      <dgm:prSet/>
      <dgm:spPr/>
      <dgm:t>
        <a:bodyPr/>
        <a:lstStyle/>
        <a:p>
          <a:endParaRPr lang="ru-RU"/>
        </a:p>
      </dgm:t>
    </dgm:pt>
    <dgm:pt modelId="{33B8F389-3A5B-4D64-A2E8-17B81DA725E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группировкам ОКВЭД оптовой и/или розничной торговли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2D0AF-D6B8-4342-B95E-D068EA5EE4CD}" type="parTrans" cxnId="{60CD8EE6-92C3-44BE-BCBB-FF581708F265}">
      <dgm:prSet/>
      <dgm:spPr/>
      <dgm:t>
        <a:bodyPr/>
        <a:lstStyle/>
        <a:p>
          <a:endParaRPr lang="ru-RU"/>
        </a:p>
      </dgm:t>
    </dgm:pt>
    <dgm:pt modelId="{3683A896-4E58-41C2-A21A-12F8A9A1E142}" type="sibTrans" cxnId="{60CD8EE6-92C3-44BE-BCBB-FF581708F265}">
      <dgm:prSet/>
      <dgm:spPr/>
      <dgm:t>
        <a:bodyPr/>
        <a:lstStyle/>
        <a:p>
          <a:endParaRPr lang="ru-RU"/>
        </a:p>
      </dgm:t>
    </dgm:pt>
    <dgm:pt modelId="{FC3B2759-CBCF-4E51-9570-832F6B208AD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операциям с недвижимым имуществом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57516-7E99-4F42-A6E7-C9B51818A7CA}" type="parTrans" cxnId="{4723A3C3-396E-448B-9D92-CDD076DA8560}">
      <dgm:prSet/>
      <dgm:spPr/>
      <dgm:t>
        <a:bodyPr/>
        <a:lstStyle/>
        <a:p>
          <a:endParaRPr lang="ru-RU"/>
        </a:p>
      </dgm:t>
    </dgm:pt>
    <dgm:pt modelId="{DF266CBD-DBFB-4BA2-B563-6F883C22145E}" type="sibTrans" cxnId="{4723A3C3-396E-448B-9D92-CDD076DA8560}">
      <dgm:prSet/>
      <dgm:spPr/>
      <dgm:t>
        <a:bodyPr/>
        <a:lstStyle/>
        <a:p>
          <a:endParaRPr lang="ru-RU"/>
        </a:p>
      </dgm:t>
    </dgm:pt>
    <dgm:pt modelId="{A42A45D1-1CCF-4860-9B62-4CC89A65434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продаже  электроэнергии, газа и воды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562-3D01-46A0-ACBA-DF3C51A85F01}" type="parTrans" cxnId="{B0E4470B-52A1-49D9-8329-5AC0C13BF4FB}">
      <dgm:prSet/>
      <dgm:spPr/>
      <dgm:t>
        <a:bodyPr/>
        <a:lstStyle/>
        <a:p>
          <a:endParaRPr lang="ru-RU"/>
        </a:p>
      </dgm:t>
    </dgm:pt>
    <dgm:pt modelId="{BBF8521F-AE4D-479D-BD3B-87AB8F0A5010}" type="sibTrans" cxnId="{B0E4470B-52A1-49D9-8329-5AC0C13BF4FB}">
      <dgm:prSet/>
      <dgm:spPr/>
      <dgm:t>
        <a:bodyPr/>
        <a:lstStyle/>
        <a:p>
          <a:endParaRPr lang="ru-RU"/>
        </a:p>
      </dgm:t>
    </dgm:pt>
    <dgm:pt modelId="{73A47B9E-F941-4CE8-BB35-A350E384D431}" type="pres">
      <dgm:prSet presAssocID="{E432772A-B027-40A5-B183-54E50D46EA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B62481-F5C2-476D-8D21-50F482F937FA}" type="pres">
      <dgm:prSet presAssocID="{9891066A-5F7D-4A7A-AC05-214C76DBEF32}" presName="singleCycle" presStyleCnt="0"/>
      <dgm:spPr/>
    </dgm:pt>
    <dgm:pt modelId="{E5CB4BC9-1BB8-4051-A669-87F8916A7C51}" type="pres">
      <dgm:prSet presAssocID="{9891066A-5F7D-4A7A-AC05-214C76DBEF32}" presName="singleCenter" presStyleLbl="node1" presStyleIdx="0" presStyleCnt="4" custScaleX="278706" custLinFactNeighborX="1266" custLinFactNeighborY="-506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6F6C5B6-C0CF-41B9-97F0-B33FDCD2FE95}" type="pres">
      <dgm:prSet presAssocID="{4152D0AF-D6B8-4342-B95E-D068EA5EE4C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6E4CE2D-1E07-4158-ACA3-B19460A163CC}" type="pres">
      <dgm:prSet presAssocID="{33B8F389-3A5B-4D64-A2E8-17B81DA725E4}" presName="text0" presStyleLbl="node1" presStyleIdx="1" presStyleCnt="4" custFlipHor="1" custScaleX="395877" custScaleY="160730" custRadScaleRad="101897" custRadScaleInc="12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BD00-12F3-428A-A0E7-D621F9F963A3}" type="pres">
      <dgm:prSet presAssocID="{CDF57516-7E99-4F42-A6E7-C9B51818A7C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E0950C0-3B20-475E-9885-C88644885B41}" type="pres">
      <dgm:prSet presAssocID="{FC3B2759-CBCF-4E51-9570-832F6B208AD7}" presName="text0" presStyleLbl="node1" presStyleIdx="2" presStyleCnt="4" custScaleX="341452" custScaleY="156560" custRadScaleRad="50403" custRadScaleInc="114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193F1-08F1-4A36-B7C6-5D452C6BAA3F}" type="pres">
      <dgm:prSet presAssocID="{C4ED8562-3D01-46A0-ACBA-DF3C51A85F0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8D970F9-EE19-4D08-9825-79F2B66702F1}" type="pres">
      <dgm:prSet presAssocID="{A42A45D1-1CCF-4860-9B62-4CC89A65434B}" presName="text0" presStyleLbl="node1" presStyleIdx="3" presStyleCnt="4" custScaleX="326819" custScaleY="153529" custRadScaleRad="103900" custRadScaleInc="73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3A3C3-396E-448B-9D92-CDD076DA8560}" srcId="{9891066A-5F7D-4A7A-AC05-214C76DBEF32}" destId="{FC3B2759-CBCF-4E51-9570-832F6B208AD7}" srcOrd="1" destOrd="0" parTransId="{CDF57516-7E99-4F42-A6E7-C9B51818A7CA}" sibTransId="{DF266CBD-DBFB-4BA2-B563-6F883C22145E}"/>
    <dgm:cxn modelId="{CC0C5829-7A83-4B9D-8653-E2F814F30BD2}" srcId="{E432772A-B027-40A5-B183-54E50D46EA8C}" destId="{9891066A-5F7D-4A7A-AC05-214C76DBEF32}" srcOrd="0" destOrd="0" parTransId="{811C7EC6-8160-4B59-BCBF-26975703E81C}" sibTransId="{50ACD65A-F98F-4713-B31D-82EF7C2305D4}"/>
    <dgm:cxn modelId="{639199DC-69F8-4B97-9789-DF825FCD60A9}" type="presOf" srcId="{9891066A-5F7D-4A7A-AC05-214C76DBEF32}" destId="{E5CB4BC9-1BB8-4051-A669-87F8916A7C51}" srcOrd="0" destOrd="0" presId="urn:microsoft.com/office/officeart/2008/layout/RadialCluster"/>
    <dgm:cxn modelId="{B53F6AFD-39C9-43EC-A8EE-F91439804CF8}" type="presOf" srcId="{FC3B2759-CBCF-4E51-9570-832F6B208AD7}" destId="{3E0950C0-3B20-475E-9885-C88644885B41}" srcOrd="0" destOrd="0" presId="urn:microsoft.com/office/officeart/2008/layout/RadialCluster"/>
    <dgm:cxn modelId="{65B5066C-7A6B-4958-8046-7E0CD31F9AAA}" type="presOf" srcId="{E432772A-B027-40A5-B183-54E50D46EA8C}" destId="{73A47B9E-F941-4CE8-BB35-A350E384D431}" srcOrd="0" destOrd="0" presId="urn:microsoft.com/office/officeart/2008/layout/RadialCluster"/>
    <dgm:cxn modelId="{00E4E06D-36E2-4ED6-9544-AB2A2A97EE83}" type="presOf" srcId="{C4ED8562-3D01-46A0-ACBA-DF3C51A85F01}" destId="{E29193F1-08F1-4A36-B7C6-5D452C6BAA3F}" srcOrd="0" destOrd="0" presId="urn:microsoft.com/office/officeart/2008/layout/RadialCluster"/>
    <dgm:cxn modelId="{B0E4470B-52A1-49D9-8329-5AC0C13BF4FB}" srcId="{9891066A-5F7D-4A7A-AC05-214C76DBEF32}" destId="{A42A45D1-1CCF-4860-9B62-4CC89A65434B}" srcOrd="2" destOrd="0" parTransId="{C4ED8562-3D01-46A0-ACBA-DF3C51A85F01}" sibTransId="{BBF8521F-AE4D-479D-BD3B-87AB8F0A5010}"/>
    <dgm:cxn modelId="{AD7EBD9F-9DA9-4269-9964-BC0CBD35C896}" type="presOf" srcId="{4152D0AF-D6B8-4342-B95E-D068EA5EE4CD}" destId="{46F6C5B6-C0CF-41B9-97F0-B33FDCD2FE95}" srcOrd="0" destOrd="0" presId="urn:microsoft.com/office/officeart/2008/layout/RadialCluster"/>
    <dgm:cxn modelId="{150AD5E7-A21B-4EEA-84D5-4DDDAF36A778}" type="presOf" srcId="{33B8F389-3A5B-4D64-A2E8-17B81DA725E4}" destId="{C6E4CE2D-1E07-4158-ACA3-B19460A163CC}" srcOrd="0" destOrd="0" presId="urn:microsoft.com/office/officeart/2008/layout/RadialCluster"/>
    <dgm:cxn modelId="{2432FA08-E7CF-4366-A259-8F430467D4D1}" type="presOf" srcId="{A42A45D1-1CCF-4860-9B62-4CC89A65434B}" destId="{68D970F9-EE19-4D08-9825-79F2B66702F1}" srcOrd="0" destOrd="0" presId="urn:microsoft.com/office/officeart/2008/layout/RadialCluster"/>
    <dgm:cxn modelId="{3EFE770F-3246-470F-9011-B3E9143DF7CC}" type="presOf" srcId="{CDF57516-7E99-4F42-A6E7-C9B51818A7CA}" destId="{0F9DBD00-12F3-428A-A0E7-D621F9F963A3}" srcOrd="0" destOrd="0" presId="urn:microsoft.com/office/officeart/2008/layout/RadialCluster"/>
    <dgm:cxn modelId="{60CD8EE6-92C3-44BE-BCBB-FF581708F265}" srcId="{9891066A-5F7D-4A7A-AC05-214C76DBEF32}" destId="{33B8F389-3A5B-4D64-A2E8-17B81DA725E4}" srcOrd="0" destOrd="0" parTransId="{4152D0AF-D6B8-4342-B95E-D068EA5EE4CD}" sibTransId="{3683A896-4E58-41C2-A21A-12F8A9A1E142}"/>
    <dgm:cxn modelId="{A6952AB6-FE5D-40CA-8CE9-42D28C7083E5}" type="presParOf" srcId="{73A47B9E-F941-4CE8-BB35-A350E384D431}" destId="{DAB62481-F5C2-476D-8D21-50F482F937FA}" srcOrd="0" destOrd="0" presId="urn:microsoft.com/office/officeart/2008/layout/RadialCluster"/>
    <dgm:cxn modelId="{BAED104C-5D00-4366-8756-E379CF4E93DD}" type="presParOf" srcId="{DAB62481-F5C2-476D-8D21-50F482F937FA}" destId="{E5CB4BC9-1BB8-4051-A669-87F8916A7C51}" srcOrd="0" destOrd="0" presId="urn:microsoft.com/office/officeart/2008/layout/RadialCluster"/>
    <dgm:cxn modelId="{5CC5AC5E-C79B-4845-9C06-D858097A7DD5}" type="presParOf" srcId="{DAB62481-F5C2-476D-8D21-50F482F937FA}" destId="{46F6C5B6-C0CF-41B9-97F0-B33FDCD2FE95}" srcOrd="1" destOrd="0" presId="urn:microsoft.com/office/officeart/2008/layout/RadialCluster"/>
    <dgm:cxn modelId="{9EF3F18D-7008-4555-9C68-F68515DE2BDD}" type="presParOf" srcId="{DAB62481-F5C2-476D-8D21-50F482F937FA}" destId="{C6E4CE2D-1E07-4158-ACA3-B19460A163CC}" srcOrd="2" destOrd="0" presId="urn:microsoft.com/office/officeart/2008/layout/RadialCluster"/>
    <dgm:cxn modelId="{D36E3840-85C0-4459-A098-FD0A50E8D704}" type="presParOf" srcId="{DAB62481-F5C2-476D-8D21-50F482F937FA}" destId="{0F9DBD00-12F3-428A-A0E7-D621F9F963A3}" srcOrd="3" destOrd="0" presId="urn:microsoft.com/office/officeart/2008/layout/RadialCluster"/>
    <dgm:cxn modelId="{2C03D165-3985-41B3-8412-03CB5401B361}" type="presParOf" srcId="{DAB62481-F5C2-476D-8D21-50F482F937FA}" destId="{3E0950C0-3B20-475E-9885-C88644885B41}" srcOrd="4" destOrd="0" presId="urn:microsoft.com/office/officeart/2008/layout/RadialCluster"/>
    <dgm:cxn modelId="{2AA2EF6E-60CB-44C0-A671-33A219085AB4}" type="presParOf" srcId="{DAB62481-F5C2-476D-8D21-50F482F937FA}" destId="{E29193F1-08F1-4A36-B7C6-5D452C6BAA3F}" srcOrd="5" destOrd="0" presId="urn:microsoft.com/office/officeart/2008/layout/RadialCluster"/>
    <dgm:cxn modelId="{FCCC68E0-F293-4922-84FB-E6828C9972BD}" type="presParOf" srcId="{DAB62481-F5C2-476D-8D21-50F482F937FA}" destId="{68D970F9-EE19-4D08-9825-79F2B66702F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8644-3A82-4BF0-80A0-F332E87AFF5B}">
      <dsp:nvSpPr>
        <dsp:cNvPr id="0" name=""/>
        <dsp:cNvSpPr/>
      </dsp:nvSpPr>
      <dsp:spPr>
        <a:xfrm>
          <a:off x="-5222931" y="-799971"/>
          <a:ext cx="6219542" cy="6219542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A421-3368-4F40-92C9-9E46C7EC9A1C}">
      <dsp:nvSpPr>
        <dsp:cNvPr id="0" name=""/>
        <dsp:cNvSpPr/>
      </dsp:nvSpPr>
      <dsp:spPr>
        <a:xfrm>
          <a:off x="704950" y="521460"/>
          <a:ext cx="7257899" cy="9239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333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950" y="521460"/>
        <a:ext cx="7257899" cy="923920"/>
      </dsp:txXfrm>
    </dsp:sp>
    <dsp:sp modelId="{4AAE3CAA-789B-4531-8AD4-3F66DE5E6ACF}">
      <dsp:nvSpPr>
        <dsp:cNvPr id="0" name=""/>
        <dsp:cNvSpPr/>
      </dsp:nvSpPr>
      <dsp:spPr>
        <a:xfrm>
          <a:off x="327832" y="346470"/>
          <a:ext cx="626313" cy="115490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D00C51E-28FF-4A20-81C9-7B459AA8EE88}">
      <dsp:nvSpPr>
        <dsp:cNvPr id="0" name=""/>
        <dsp:cNvSpPr/>
      </dsp:nvSpPr>
      <dsp:spPr>
        <a:xfrm>
          <a:off x="976834" y="1847840"/>
          <a:ext cx="6922054" cy="9239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333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государственных, муниципальных учреждений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834" y="1847840"/>
        <a:ext cx="6922054" cy="923920"/>
      </dsp:txXfrm>
    </dsp:sp>
    <dsp:sp modelId="{B71B8F90-F4B6-49C1-988D-7CA34A936F09}">
      <dsp:nvSpPr>
        <dsp:cNvPr id="0" name=""/>
        <dsp:cNvSpPr/>
      </dsp:nvSpPr>
      <dsp:spPr>
        <a:xfrm>
          <a:off x="651885" y="1732350"/>
          <a:ext cx="649896" cy="115490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BDF7623-D579-4917-B64D-AAE5FC0BC545}">
      <dsp:nvSpPr>
        <dsp:cNvPr id="0" name=""/>
        <dsp:cNvSpPr/>
      </dsp:nvSpPr>
      <dsp:spPr>
        <a:xfrm>
          <a:off x="640989" y="3233720"/>
          <a:ext cx="7257899" cy="9239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3336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банков, страховых и прочих финансовых и кредитных организаций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89" y="3233720"/>
        <a:ext cx="7257899" cy="923920"/>
      </dsp:txXfrm>
    </dsp:sp>
    <dsp:sp modelId="{95AA1F98-5861-4A01-B8C1-2B4413B10AFB}">
      <dsp:nvSpPr>
        <dsp:cNvPr id="0" name=""/>
        <dsp:cNvSpPr/>
      </dsp:nvSpPr>
      <dsp:spPr>
        <a:xfrm>
          <a:off x="327832" y="3118230"/>
          <a:ext cx="626313" cy="115490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C2F11-73DB-4025-BD70-482B57941651}">
      <dsp:nvSpPr>
        <dsp:cNvPr id="0" name=""/>
        <dsp:cNvSpPr/>
      </dsp:nvSpPr>
      <dsp:spPr>
        <a:xfrm>
          <a:off x="0" y="793790"/>
          <a:ext cx="5590254" cy="1008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1ED5C25-C4CE-4CEA-AB63-134C065B57B2}">
      <dsp:nvSpPr>
        <dsp:cNvPr id="0" name=""/>
        <dsp:cNvSpPr/>
      </dsp:nvSpPr>
      <dsp:spPr>
        <a:xfrm>
          <a:off x="335896" y="71435"/>
          <a:ext cx="4981906" cy="13527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7909" tIns="0" rIns="1479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Арифметические контроли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930" y="137469"/>
        <a:ext cx="4849838" cy="1220644"/>
      </dsp:txXfrm>
    </dsp:sp>
    <dsp:sp modelId="{CA781ED0-1BE2-4CED-99E5-0196B1B14F5F}">
      <dsp:nvSpPr>
        <dsp:cNvPr id="0" name=""/>
        <dsp:cNvSpPr/>
      </dsp:nvSpPr>
      <dsp:spPr>
        <a:xfrm>
          <a:off x="0" y="2181346"/>
          <a:ext cx="5590254" cy="1008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BD6557F-6C61-4B5C-9A9A-C3D3F15F3521}">
      <dsp:nvSpPr>
        <dsp:cNvPr id="0" name=""/>
        <dsp:cNvSpPr/>
      </dsp:nvSpPr>
      <dsp:spPr>
        <a:xfrm>
          <a:off x="279512" y="2017790"/>
          <a:ext cx="5059231" cy="1180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7909" tIns="0" rIns="1479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Логические контроли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154" y="2075432"/>
        <a:ext cx="4943947" cy="1065516"/>
      </dsp:txXfrm>
    </dsp:sp>
    <dsp:sp modelId="{10B5ACCD-3F53-4182-8C12-D611A27C5F98}">
      <dsp:nvSpPr>
        <dsp:cNvPr id="0" name=""/>
        <dsp:cNvSpPr/>
      </dsp:nvSpPr>
      <dsp:spPr>
        <a:xfrm>
          <a:off x="0" y="4422590"/>
          <a:ext cx="5590254" cy="1008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B7535064-20B7-4FAD-A749-D7EC7F0FD24E}">
      <dsp:nvSpPr>
        <dsp:cNvPr id="0" name=""/>
        <dsp:cNvSpPr/>
      </dsp:nvSpPr>
      <dsp:spPr>
        <a:xfrm>
          <a:off x="313881" y="3712705"/>
          <a:ext cx="4996111" cy="11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7909" tIns="0" rIns="1479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Контроли </a:t>
          </a:r>
          <a:r>
            <a:rPr lang="ru-RU" sz="4000" b="1" kern="1200" dirty="0" err="1" smtClean="0">
              <a:latin typeface="Times New Roman" pitchFamily="18" charset="0"/>
              <a:cs typeface="Times New Roman" pitchFamily="18" charset="0"/>
            </a:rPr>
            <a:t>валидности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523" y="3770347"/>
        <a:ext cx="4880827" cy="10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63D32-0E9E-4A56-8260-11403A66EE3A}">
      <dsp:nvSpPr>
        <dsp:cNvPr id="0" name=""/>
        <dsp:cNvSpPr/>
      </dsp:nvSpPr>
      <dsp:spPr>
        <a:xfrm>
          <a:off x="1878" y="549986"/>
          <a:ext cx="3188520" cy="412131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(складочный капитал, уставной фонд, вклады товарищей)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стр.1310 гр.3 формы № 1 «Бухгалтерский баланс»</a:t>
          </a:r>
        </a:p>
      </dsp:txBody>
      <dsp:txXfrm>
        <a:off x="468826" y="1153538"/>
        <a:ext cx="2254624" cy="2914210"/>
      </dsp:txXfrm>
    </dsp:sp>
    <dsp:sp modelId="{D06E7F56-CEA8-4EA4-BCE0-B56ECE4E8047}">
      <dsp:nvSpPr>
        <dsp:cNvPr id="0" name=""/>
        <dsp:cNvSpPr/>
      </dsp:nvSpPr>
      <dsp:spPr>
        <a:xfrm>
          <a:off x="3403154" y="1850804"/>
          <a:ext cx="1519678" cy="1519678"/>
        </a:xfrm>
        <a:prstGeom prst="mathEqua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>
            <a:solidFill>
              <a:srgbClr val="7E5910"/>
            </a:solidFill>
          </a:endParaRPr>
        </a:p>
      </dsp:txBody>
      <dsp:txXfrm>
        <a:off x="3604587" y="2163858"/>
        <a:ext cx="1116812" cy="893570"/>
      </dsp:txXfrm>
    </dsp:sp>
    <dsp:sp modelId="{2EED7EAF-B001-4455-9E1E-685450323F76}">
      <dsp:nvSpPr>
        <dsp:cNvPr id="0" name=""/>
        <dsp:cNvSpPr/>
      </dsp:nvSpPr>
      <dsp:spPr>
        <a:xfrm>
          <a:off x="5135587" y="483120"/>
          <a:ext cx="3143454" cy="425504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Уставный капитал (фонд)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стр.201 формы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1-предприятие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935" y="1106257"/>
        <a:ext cx="2222758" cy="3008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B4BC9-1BB8-4051-A669-87F8916A7C51}">
      <dsp:nvSpPr>
        <dsp:cNvPr id="0" name=""/>
        <dsp:cNvSpPr/>
      </dsp:nvSpPr>
      <dsp:spPr>
        <a:xfrm>
          <a:off x="2160218" y="19"/>
          <a:ext cx="4365612" cy="1566386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заполнена строка 507, то в разделе 8  должны быть выделены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83" y="76484"/>
        <a:ext cx="4212682" cy="1413456"/>
      </dsp:txXfrm>
    </dsp:sp>
    <dsp:sp modelId="{46F6C5B6-C0CF-41B9-97F0-B33FDCD2FE95}">
      <dsp:nvSpPr>
        <dsp:cNvPr id="0" name=""/>
        <dsp:cNvSpPr/>
      </dsp:nvSpPr>
      <dsp:spPr>
        <a:xfrm rot="2383370">
          <a:off x="5246160" y="1675643"/>
          <a:ext cx="341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86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4CE2D-1E07-4158-ACA3-B19460A163CC}">
      <dsp:nvSpPr>
        <dsp:cNvPr id="0" name=""/>
        <dsp:cNvSpPr/>
      </dsp:nvSpPr>
      <dsp:spPr>
        <a:xfrm flipH="1">
          <a:off x="4486314" y="1784881"/>
          <a:ext cx="4154645" cy="168682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группировкам ОКВЭД оптовой и/или розничной торговли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658" y="1867225"/>
        <a:ext cx="3989957" cy="1522139"/>
      </dsp:txXfrm>
    </dsp:sp>
    <dsp:sp modelId="{0F9DBD00-12F3-428A-A0E7-D621F9F963A3}">
      <dsp:nvSpPr>
        <dsp:cNvPr id="0" name=""/>
        <dsp:cNvSpPr/>
      </dsp:nvSpPr>
      <dsp:spPr>
        <a:xfrm rot="5633032">
          <a:off x="3201467" y="2583406"/>
          <a:ext cx="20386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868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950C0-3B20-475E-9885-C88644885B41}">
      <dsp:nvSpPr>
        <dsp:cNvPr id="0" name=""/>
        <dsp:cNvSpPr/>
      </dsp:nvSpPr>
      <dsp:spPr>
        <a:xfrm>
          <a:off x="2304256" y="3600407"/>
          <a:ext cx="3583466" cy="164306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операциям с недвижимым имуществом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464" y="3680615"/>
        <a:ext cx="3423050" cy="1482648"/>
      </dsp:txXfrm>
    </dsp:sp>
    <dsp:sp modelId="{E29193F1-08F1-4A36-B7C6-5D452C6BAA3F}">
      <dsp:nvSpPr>
        <dsp:cNvPr id="0" name=""/>
        <dsp:cNvSpPr/>
      </dsp:nvSpPr>
      <dsp:spPr>
        <a:xfrm rot="8623890">
          <a:off x="2918669" y="1683306"/>
          <a:ext cx="395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22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970F9-EE19-4D08-9825-79F2B66702F1}">
      <dsp:nvSpPr>
        <dsp:cNvPr id="0" name=""/>
        <dsp:cNvSpPr/>
      </dsp:nvSpPr>
      <dsp:spPr>
        <a:xfrm>
          <a:off x="144014" y="1800207"/>
          <a:ext cx="3429896" cy="161125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виды деятельности по продаже  электроэнергии, газа и воды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669" y="1878862"/>
        <a:ext cx="3272586" cy="145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5222-FE78-4E33-A5FC-16B9B99AFBF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E293-0CB7-4D19-B6DB-4339B7472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DE5CB6-1DA5-4E18-92B2-5F8E9D4ECEE6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97B42-D724-4E96-89A1-8066173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063-D27F-46C1-A557-361E8F444954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9C3C-7266-4F6B-AD5F-BB095445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AAC7-8563-4B50-B301-C7D212346564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2A1-58FF-4150-8810-732B132E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A24E-E7E2-49E8-A9D2-9FED5C813619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7FD-200B-4799-9983-516CCF48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D3DA-B506-4C5C-B01B-ADEE33A155CA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9E4-EE34-4BFC-AF7C-4E08E65E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C98-0891-48F0-934F-7EA328BCA9BD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511-8B5E-4C96-9CD4-3C7A81C4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A16-56BF-4AC4-9BB1-B0A83E1D8AED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A88B-3D72-47F2-9C2D-6376A1AF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EA16-ACC1-49D6-8AC9-0126B0FAB35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7B0-2B2A-4DB4-8BCF-FAB75611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7963-3F34-4C19-B3C0-ACEDFB18C217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FC0-F604-4C72-A85C-551D17479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7179-DD98-48CE-80A7-564CE7641443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7C1-AE93-4AC6-8ED9-53EF111F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433E-5EF5-4F7B-A794-AC9CCDD16BD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6612-F4B3-4C7E-8BE3-280CC504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9CE-68F2-4089-9ED0-1242A7F4C298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C3F-8D20-4F2A-BFCD-603792BA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0E21F-5048-466C-9D79-B8AC1245B662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6F549-4B84-47B2-90E5-8553DE70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" y="1081088"/>
            <a:ext cx="8877920" cy="494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заполнении формы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1-предприятие </a:t>
            </a:r>
            <a:b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«Основные сведения о деятельности организации»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038" y="6021288"/>
            <a:ext cx="4274442" cy="57653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Чезарри С.В.</a:t>
            </a:r>
          </a:p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тдела статистики предприятий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ТЕРРИТОРИАЛЬНЫЙ ОРГАН ФЕДЕРАЛЬНОЙ СЛУЖБЫ ГОСУДАРСТВЕННОЙ СТАТИСТИКИ ПО ПЕРМСКОМУ КРАЮ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81806"/>
            <a:ext cx="241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21526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3652840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4618038" y="438150"/>
            <a:ext cx="16287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61658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7389813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2813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товаров,  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68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Строку 623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заполняют организации, имеющие статус субъекта оптового рынка согласно действующему законодательству. </a:t>
            </a:r>
          </a:p>
          <a:p>
            <a:pPr lvl="0"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Если электроэнергия приобретается у </a:t>
            </a:r>
          </a:p>
          <a:p>
            <a:pPr lvl="0"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ОАО «</a:t>
            </a:r>
            <a:r>
              <a:rPr lang="ru-RU" sz="24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Пермэнергосбыт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-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 оптовый рынок</a:t>
            </a:r>
            <a:endParaRPr lang="ru-RU" sz="2400" b="1" i="1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0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2813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товаров,  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3356992"/>
            <a:ext cx="2808312" cy="26014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Фонд начисленной заработной платы за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4001918"/>
            <a:ext cx="1914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Times New Roman"/>
                <a:sym typeface="Symbol"/>
              </a:rPr>
              <a:t>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Times New Roman"/>
                <a:sym typeface="Symbol"/>
              </a:rPr>
              <a:t>   </a:t>
            </a: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5C"/>
                </a:solidFill>
                <a:effectLst/>
                <a:uLnTx/>
                <a:uFillTx/>
                <a:latin typeface="Times New Roman"/>
                <a:sym typeface="Symbol"/>
              </a:rPr>
              <a:t>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6" y="3373884"/>
            <a:ext cx="3265887" cy="25845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Фонд начисленной заработной в форме №П-4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</a:rPr>
              <a:t>за все месяцы отчетного года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977" y="1700808"/>
            <a:ext cx="7750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633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увязывается с ФЗП по форме №П-4 «Сведения о численности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плате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41532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77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640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Строка 658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«Другие расходы, связанные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производством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 продажей продукции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(товаров, работ, услуг)» </a:t>
            </a:r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включает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по оплате работ и услуг сторонних организации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 лицензированного соглашения(лицензии) на право пользования недрами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Экспортную пошлину на вывоз товаров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658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превышать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строки 659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«Итого затрат на производство и продажу товаров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(работ, услуг)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274638"/>
            <a:ext cx="8738494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42320"/>
              </p:ext>
            </p:extLst>
          </p:nvPr>
        </p:nvGraphicFramePr>
        <p:xfrm>
          <a:off x="251520" y="1340767"/>
          <a:ext cx="8738495" cy="54513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691256"/>
                <a:gridCol w="1588986"/>
                <a:gridCol w="1458253"/>
              </a:tblGrid>
              <a:tr h="4432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1-предприятие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5-З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П-1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7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Стр.607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товаров для перепродажи»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523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Стр.628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на складе сырья, материалов, покупных полуфабрикатов и комплектующих изделий, приобретенных </a:t>
                      </a:r>
                      <a:b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производства и продажи продукции (товаров, работ, услуг)»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2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Стр.630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на складе топлива для производства и продажи продукции (товаров, работ, услуг)»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784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Стр.663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«Остатки готовой промышленной продукции собственного производства»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52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03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2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Стр.669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«Незавершенное производство»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Стр. 54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810503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Расходы на производство и продажу товаров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556792"/>
            <a:ext cx="8738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Строка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</a:rPr>
              <a:t>671</a:t>
            </a:r>
            <a:r>
              <a:rPr lang="ru-RU" sz="2800" b="1" dirty="0">
                <a:latin typeface="Times New Roman"/>
                <a:ea typeface="Calibri"/>
              </a:rPr>
              <a:t> «</a:t>
            </a:r>
            <a:r>
              <a:rPr lang="ru-RU" sz="2800" b="1" dirty="0" err="1">
                <a:latin typeface="Times New Roman"/>
                <a:ea typeface="Calibri"/>
              </a:rPr>
              <a:t>Справочно</a:t>
            </a:r>
            <a:r>
              <a:rPr lang="ru-RU" sz="2800" b="1" dirty="0" smtClean="0">
                <a:latin typeface="Times New Roman"/>
                <a:ea typeface="Calibri"/>
              </a:rPr>
              <a:t>» </a:t>
            </a: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Инвестиции в основной капитал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3" y="2636912"/>
            <a:ext cx="8738494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274638"/>
            <a:ext cx="873293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4501" y="249238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835872"/>
            <a:ext cx="8713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По строке 801 </a:t>
            </a:r>
            <a:r>
              <a:rPr lang="ru-RU" sz="2400" b="1" dirty="0">
                <a:latin typeface="Times New Roman"/>
                <a:ea typeface="Calibri"/>
              </a:rPr>
              <a:t>отражаются показатели в целом по юридическому лицу, т.е. суммарно по всем видам </a:t>
            </a:r>
            <a:r>
              <a:rPr lang="ru-RU" sz="2400" b="1" dirty="0" smtClean="0">
                <a:latin typeface="Times New Roman"/>
                <a:ea typeface="Calibri"/>
              </a:rPr>
              <a:t>деятельности,</a:t>
            </a:r>
            <a:endParaRPr lang="ru-RU" sz="2400" b="1" dirty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по строке 802 </a:t>
            </a:r>
            <a:r>
              <a:rPr lang="ru-RU" sz="2400" b="1" dirty="0">
                <a:latin typeface="Times New Roman"/>
                <a:ea typeface="Calibri"/>
              </a:rPr>
              <a:t>– по каждому виду деятельности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1090" t="15283" r="18180" b="29618"/>
          <a:stretch/>
        </p:blipFill>
        <p:spPr bwMode="auto">
          <a:xfrm>
            <a:off x="323528" y="1628800"/>
            <a:ext cx="8641011" cy="3207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6" y="1484784"/>
            <a:ext cx="75834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4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882" y="116632"/>
            <a:ext cx="8667134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7201885"/>
              </p:ext>
            </p:extLst>
          </p:nvPr>
        </p:nvGraphicFramePr>
        <p:xfrm>
          <a:off x="251520" y="1412776"/>
          <a:ext cx="8640960" cy="52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1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274638"/>
            <a:ext cx="881050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6" y="1556792"/>
            <a:ext cx="88105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8738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Указания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по заполнению форм федерального </a:t>
            </a:r>
            <a:r>
              <a:rPr lang="ru-RU" sz="2400" b="1" dirty="0">
                <a:latin typeface="Times New Roman"/>
                <a:ea typeface="Calibri"/>
              </a:rPr>
              <a:t>статистического наблюдения </a:t>
            </a:r>
            <a:endParaRPr lang="ru-RU" sz="2400" b="1" dirty="0" smtClean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№№ </a:t>
            </a:r>
            <a:r>
              <a:rPr lang="ru-RU" sz="2400" b="1" dirty="0">
                <a:latin typeface="Times New Roman"/>
                <a:ea typeface="Calibri"/>
              </a:rPr>
              <a:t>П-1, П-2, П-3, </a:t>
            </a:r>
            <a:r>
              <a:rPr lang="ru-RU" sz="2400" b="1" dirty="0" smtClean="0">
                <a:latin typeface="Times New Roman"/>
                <a:ea typeface="Calibri"/>
              </a:rPr>
              <a:t>П-4</a:t>
            </a:r>
            <a:r>
              <a:rPr lang="ru-RU" sz="2400" b="1" dirty="0">
                <a:latin typeface="Times New Roman"/>
                <a:ea typeface="Calibri"/>
              </a:rPr>
              <a:t>, П-5(м), </a:t>
            </a:r>
            <a:endParaRPr lang="ru-RU" sz="2400" b="1" dirty="0" smtClean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утвержденные </a:t>
            </a:r>
            <a:r>
              <a:rPr lang="ru-RU" sz="2400" b="1" dirty="0">
                <a:latin typeface="Times New Roman"/>
                <a:ea typeface="Calibri"/>
              </a:rPr>
              <a:t>приказом Росстата от 22.11.2017 № </a:t>
            </a:r>
            <a:r>
              <a:rPr lang="ru-RU" sz="2400" b="1" dirty="0" smtClean="0">
                <a:latin typeface="Times New Roman"/>
                <a:ea typeface="Calibri"/>
              </a:rPr>
              <a:t>772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26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Calibri"/>
              </a:rPr>
              <a:t>Раздел 8. Виды экономической деятельности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</a:rPr>
              <a:t>в </a:t>
            </a:r>
            <a:r>
              <a:rPr lang="ru-RU" sz="2800" b="1" dirty="0">
                <a:effectLst/>
                <a:latin typeface="Times New Roman"/>
                <a:ea typeface="Calibri"/>
              </a:rPr>
              <a:t>отчетном году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802" y="1124744"/>
            <a:ext cx="87962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 графах 3 и 4 приводятся данные об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обороте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без НДС, акцизов и аналогичных обязательных платежей)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всего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 юридическому лицу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 каждому виду деятельности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отчетный и предыдущий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года</a:t>
            </a:r>
          </a:p>
          <a:p>
            <a:pPr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строка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801 графе 3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= строка 501</a:t>
            </a:r>
            <a:endParaRPr lang="ru-RU" sz="2800" b="1" dirty="0">
              <a:solidFill>
                <a:srgbClr val="C0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9"/>
            <a:ext cx="87962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503238" y="2204864"/>
            <a:ext cx="8229600" cy="257725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12" y="332656"/>
            <a:ext cx="8640960" cy="63401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1-предприятие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сведения 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приказом Росстата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27.07.2018 №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 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до 1 апреля 2020</a:t>
            </a:r>
            <a:b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приказом Росстата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30.01.2018 № 39 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26.12.2018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778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066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1- предприятие предоставляют </a:t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юридические лица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000634"/>
              </p:ext>
            </p:extLst>
          </p:nvPr>
        </p:nvGraphicFramePr>
        <p:xfrm>
          <a:off x="971600" y="1628800"/>
          <a:ext cx="7962850" cy="46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246005"/>
            <a:ext cx="800219" cy="14964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192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№1-предприятие предоставляется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целом по юридическому лицу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всем филиалам и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другим структурным подразделениям данного юридического лица независимо от их местонахождения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424936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Разделы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980728"/>
            <a:ext cx="8739128" cy="5445224"/>
            <a:chOff x="849098" y="980728"/>
            <a:chExt cx="8141550" cy="5445224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849098" y="980728"/>
              <a:ext cx="5379717" cy="5445224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043608" y="980728"/>
              <a:ext cx="7947040" cy="283132"/>
            </a:xfrm>
            <a:custGeom>
              <a:avLst/>
              <a:gdLst>
                <a:gd name="connsiteX0" fmla="*/ 0 w 7947040"/>
                <a:gd name="connsiteY0" fmla="*/ 47190 h 283132"/>
                <a:gd name="connsiteX1" fmla="*/ 47190 w 7947040"/>
                <a:gd name="connsiteY1" fmla="*/ 0 h 283132"/>
                <a:gd name="connsiteX2" fmla="*/ 7899850 w 7947040"/>
                <a:gd name="connsiteY2" fmla="*/ 0 h 283132"/>
                <a:gd name="connsiteX3" fmla="*/ 7947040 w 7947040"/>
                <a:gd name="connsiteY3" fmla="*/ 47190 h 283132"/>
                <a:gd name="connsiteX4" fmla="*/ 7947040 w 7947040"/>
                <a:gd name="connsiteY4" fmla="*/ 235942 h 283132"/>
                <a:gd name="connsiteX5" fmla="*/ 7899850 w 7947040"/>
                <a:gd name="connsiteY5" fmla="*/ 283132 h 283132"/>
                <a:gd name="connsiteX6" fmla="*/ 47190 w 7947040"/>
                <a:gd name="connsiteY6" fmla="*/ 283132 h 283132"/>
                <a:gd name="connsiteX7" fmla="*/ 0 w 7947040"/>
                <a:gd name="connsiteY7" fmla="*/ 235942 h 283132"/>
                <a:gd name="connsiteX8" fmla="*/ 0 w 7947040"/>
                <a:gd name="connsiteY8" fmla="*/ 47190 h 28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283132">
                  <a:moveTo>
                    <a:pt x="0" y="47190"/>
                  </a:moveTo>
                  <a:cubicBezTo>
                    <a:pt x="0" y="21128"/>
                    <a:pt x="21128" y="0"/>
                    <a:pt x="47190" y="0"/>
                  </a:cubicBezTo>
                  <a:lnTo>
                    <a:pt x="7899850" y="0"/>
                  </a:lnTo>
                  <a:cubicBezTo>
                    <a:pt x="7925912" y="0"/>
                    <a:pt x="7947040" y="21128"/>
                    <a:pt x="7947040" y="47190"/>
                  </a:cubicBezTo>
                  <a:lnTo>
                    <a:pt x="7947040" y="235942"/>
                  </a:lnTo>
                  <a:cubicBezTo>
                    <a:pt x="7947040" y="262004"/>
                    <a:pt x="7925912" y="283132"/>
                    <a:pt x="7899850" y="283132"/>
                  </a:cubicBezTo>
                  <a:lnTo>
                    <a:pt x="47190" y="283132"/>
                  </a:lnTo>
                  <a:cubicBezTo>
                    <a:pt x="21128" y="283132"/>
                    <a:pt x="0" y="262004"/>
                    <a:pt x="0" y="235942"/>
                  </a:cubicBezTo>
                  <a:lnTo>
                    <a:pt x="0" y="4719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2401" tIns="82401" rIns="82401" bIns="82401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Общие сведения</a:t>
              </a: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 юридическом лице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043608" y="1419704"/>
              <a:ext cx="7947040" cy="702158"/>
            </a:xfrm>
            <a:custGeom>
              <a:avLst/>
              <a:gdLst>
                <a:gd name="connsiteX0" fmla="*/ 0 w 7947040"/>
                <a:gd name="connsiteY0" fmla="*/ 117029 h 702158"/>
                <a:gd name="connsiteX1" fmla="*/ 117029 w 7947040"/>
                <a:gd name="connsiteY1" fmla="*/ 0 h 702158"/>
                <a:gd name="connsiteX2" fmla="*/ 7830011 w 7947040"/>
                <a:gd name="connsiteY2" fmla="*/ 0 h 702158"/>
                <a:gd name="connsiteX3" fmla="*/ 7947040 w 7947040"/>
                <a:gd name="connsiteY3" fmla="*/ 117029 h 702158"/>
                <a:gd name="connsiteX4" fmla="*/ 7947040 w 7947040"/>
                <a:gd name="connsiteY4" fmla="*/ 585129 h 702158"/>
                <a:gd name="connsiteX5" fmla="*/ 7830011 w 7947040"/>
                <a:gd name="connsiteY5" fmla="*/ 702158 h 702158"/>
                <a:gd name="connsiteX6" fmla="*/ 117029 w 7947040"/>
                <a:gd name="connsiteY6" fmla="*/ 702158 h 702158"/>
                <a:gd name="connsiteX7" fmla="*/ 0 w 7947040"/>
                <a:gd name="connsiteY7" fmla="*/ 585129 h 702158"/>
                <a:gd name="connsiteX8" fmla="*/ 0 w 7947040"/>
                <a:gd name="connsiteY8" fmla="*/ 117029 h 70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702158">
                  <a:moveTo>
                    <a:pt x="0" y="117029"/>
                  </a:moveTo>
                  <a:cubicBezTo>
                    <a:pt x="0" y="52396"/>
                    <a:pt x="52396" y="0"/>
                    <a:pt x="117029" y="0"/>
                  </a:cubicBezTo>
                  <a:lnTo>
                    <a:pt x="7830011" y="0"/>
                  </a:lnTo>
                  <a:cubicBezTo>
                    <a:pt x="7894644" y="0"/>
                    <a:pt x="7947040" y="52396"/>
                    <a:pt x="7947040" y="117029"/>
                  </a:cubicBezTo>
                  <a:lnTo>
                    <a:pt x="7947040" y="585129"/>
                  </a:lnTo>
                  <a:cubicBezTo>
                    <a:pt x="7947040" y="649762"/>
                    <a:pt x="7894644" y="702158"/>
                    <a:pt x="7830011" y="702158"/>
                  </a:cubicBezTo>
                  <a:lnTo>
                    <a:pt x="117029" y="702158"/>
                  </a:lnTo>
                  <a:cubicBezTo>
                    <a:pt x="52396" y="702158"/>
                    <a:pt x="0" y="649762"/>
                    <a:pt x="0" y="585129"/>
                  </a:cubicBezTo>
                  <a:lnTo>
                    <a:pt x="0" y="11702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57" tIns="102857" rIns="102857" bIns="10285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Распределение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уставного капитала (фонда) </a:t>
              </a: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 акционерами (учредителями)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043608" y="2204864"/>
              <a:ext cx="7947040" cy="704636"/>
            </a:xfrm>
            <a:custGeom>
              <a:avLst/>
              <a:gdLst>
                <a:gd name="connsiteX0" fmla="*/ 0 w 7947040"/>
                <a:gd name="connsiteY0" fmla="*/ 117442 h 704636"/>
                <a:gd name="connsiteX1" fmla="*/ 117442 w 7947040"/>
                <a:gd name="connsiteY1" fmla="*/ 0 h 704636"/>
                <a:gd name="connsiteX2" fmla="*/ 7829598 w 7947040"/>
                <a:gd name="connsiteY2" fmla="*/ 0 h 704636"/>
                <a:gd name="connsiteX3" fmla="*/ 7947040 w 7947040"/>
                <a:gd name="connsiteY3" fmla="*/ 117442 h 704636"/>
                <a:gd name="connsiteX4" fmla="*/ 7947040 w 7947040"/>
                <a:gd name="connsiteY4" fmla="*/ 587194 h 704636"/>
                <a:gd name="connsiteX5" fmla="*/ 7829598 w 7947040"/>
                <a:gd name="connsiteY5" fmla="*/ 704636 h 704636"/>
                <a:gd name="connsiteX6" fmla="*/ 117442 w 7947040"/>
                <a:gd name="connsiteY6" fmla="*/ 704636 h 704636"/>
                <a:gd name="connsiteX7" fmla="*/ 0 w 7947040"/>
                <a:gd name="connsiteY7" fmla="*/ 587194 h 704636"/>
                <a:gd name="connsiteX8" fmla="*/ 0 w 7947040"/>
                <a:gd name="connsiteY8" fmla="*/ 117442 h 70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704636">
                  <a:moveTo>
                    <a:pt x="0" y="117442"/>
                  </a:moveTo>
                  <a:cubicBezTo>
                    <a:pt x="0" y="52581"/>
                    <a:pt x="52581" y="0"/>
                    <a:pt x="117442" y="0"/>
                  </a:cubicBezTo>
                  <a:lnTo>
                    <a:pt x="7829598" y="0"/>
                  </a:lnTo>
                  <a:cubicBezTo>
                    <a:pt x="7894459" y="0"/>
                    <a:pt x="7947040" y="52581"/>
                    <a:pt x="7947040" y="117442"/>
                  </a:cubicBezTo>
                  <a:lnTo>
                    <a:pt x="7947040" y="587194"/>
                  </a:lnTo>
                  <a:cubicBezTo>
                    <a:pt x="7947040" y="652055"/>
                    <a:pt x="7894459" y="704636"/>
                    <a:pt x="7829598" y="704636"/>
                  </a:cubicBezTo>
                  <a:lnTo>
                    <a:pt x="117442" y="704636"/>
                  </a:lnTo>
                  <a:cubicBezTo>
                    <a:pt x="52581" y="704636"/>
                    <a:pt x="0" y="652055"/>
                    <a:pt x="0" y="587194"/>
                  </a:cubicBezTo>
                  <a:lnTo>
                    <a:pt x="0" y="11744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977" tIns="102977" rIns="102977" bIns="10297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Взносы иностранных юридических и физических лиц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уставный капитал (фонд) по странам–партнерам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043608" y="2980220"/>
              <a:ext cx="7947040" cy="426019"/>
            </a:xfrm>
            <a:custGeom>
              <a:avLst/>
              <a:gdLst>
                <a:gd name="connsiteX0" fmla="*/ 0 w 7947040"/>
                <a:gd name="connsiteY0" fmla="*/ 71005 h 426019"/>
                <a:gd name="connsiteX1" fmla="*/ 71005 w 7947040"/>
                <a:gd name="connsiteY1" fmla="*/ 0 h 426019"/>
                <a:gd name="connsiteX2" fmla="*/ 7876035 w 7947040"/>
                <a:gd name="connsiteY2" fmla="*/ 0 h 426019"/>
                <a:gd name="connsiteX3" fmla="*/ 7947040 w 7947040"/>
                <a:gd name="connsiteY3" fmla="*/ 71005 h 426019"/>
                <a:gd name="connsiteX4" fmla="*/ 7947040 w 7947040"/>
                <a:gd name="connsiteY4" fmla="*/ 355014 h 426019"/>
                <a:gd name="connsiteX5" fmla="*/ 7876035 w 7947040"/>
                <a:gd name="connsiteY5" fmla="*/ 426019 h 426019"/>
                <a:gd name="connsiteX6" fmla="*/ 71005 w 7947040"/>
                <a:gd name="connsiteY6" fmla="*/ 426019 h 426019"/>
                <a:gd name="connsiteX7" fmla="*/ 0 w 7947040"/>
                <a:gd name="connsiteY7" fmla="*/ 355014 h 426019"/>
                <a:gd name="connsiteX8" fmla="*/ 0 w 7947040"/>
                <a:gd name="connsiteY8" fmla="*/ 71005 h 42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426019">
                  <a:moveTo>
                    <a:pt x="0" y="71005"/>
                  </a:moveTo>
                  <a:cubicBezTo>
                    <a:pt x="0" y="31790"/>
                    <a:pt x="31790" y="0"/>
                    <a:pt x="71005" y="0"/>
                  </a:cubicBezTo>
                  <a:lnTo>
                    <a:pt x="7876035" y="0"/>
                  </a:lnTo>
                  <a:cubicBezTo>
                    <a:pt x="7915250" y="0"/>
                    <a:pt x="7947040" y="31790"/>
                    <a:pt x="7947040" y="71005"/>
                  </a:cubicBezTo>
                  <a:lnTo>
                    <a:pt x="7947040" y="355014"/>
                  </a:lnTo>
                  <a:cubicBezTo>
                    <a:pt x="7947040" y="394229"/>
                    <a:pt x="7915250" y="426019"/>
                    <a:pt x="7876035" y="426019"/>
                  </a:cubicBezTo>
                  <a:lnTo>
                    <a:pt x="71005" y="426019"/>
                  </a:lnTo>
                  <a:cubicBezTo>
                    <a:pt x="31790" y="426019"/>
                    <a:pt x="0" y="394229"/>
                    <a:pt x="0" y="355014"/>
                  </a:cubicBezTo>
                  <a:lnTo>
                    <a:pt x="0" y="7100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9377" tIns="89377" rIns="89377" bIns="8937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Организационная структура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юридического лица в отчетном году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026890" y="3492690"/>
              <a:ext cx="7947040" cy="350028"/>
            </a:xfrm>
            <a:custGeom>
              <a:avLst/>
              <a:gdLst>
                <a:gd name="connsiteX0" fmla="*/ 0 w 7947040"/>
                <a:gd name="connsiteY0" fmla="*/ 58339 h 350028"/>
                <a:gd name="connsiteX1" fmla="*/ 58339 w 7947040"/>
                <a:gd name="connsiteY1" fmla="*/ 0 h 350028"/>
                <a:gd name="connsiteX2" fmla="*/ 7888701 w 7947040"/>
                <a:gd name="connsiteY2" fmla="*/ 0 h 350028"/>
                <a:gd name="connsiteX3" fmla="*/ 7947040 w 7947040"/>
                <a:gd name="connsiteY3" fmla="*/ 58339 h 350028"/>
                <a:gd name="connsiteX4" fmla="*/ 7947040 w 7947040"/>
                <a:gd name="connsiteY4" fmla="*/ 291689 h 350028"/>
                <a:gd name="connsiteX5" fmla="*/ 7888701 w 7947040"/>
                <a:gd name="connsiteY5" fmla="*/ 350028 h 350028"/>
                <a:gd name="connsiteX6" fmla="*/ 58339 w 7947040"/>
                <a:gd name="connsiteY6" fmla="*/ 350028 h 350028"/>
                <a:gd name="connsiteX7" fmla="*/ 0 w 7947040"/>
                <a:gd name="connsiteY7" fmla="*/ 291689 h 350028"/>
                <a:gd name="connsiteX8" fmla="*/ 0 w 7947040"/>
                <a:gd name="connsiteY8" fmla="*/ 58339 h 35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350028">
                  <a:moveTo>
                    <a:pt x="0" y="58339"/>
                  </a:moveTo>
                  <a:cubicBezTo>
                    <a:pt x="0" y="26119"/>
                    <a:pt x="26119" y="0"/>
                    <a:pt x="58339" y="0"/>
                  </a:cubicBezTo>
                  <a:lnTo>
                    <a:pt x="7888701" y="0"/>
                  </a:lnTo>
                  <a:cubicBezTo>
                    <a:pt x="7920921" y="0"/>
                    <a:pt x="7947040" y="26119"/>
                    <a:pt x="7947040" y="58339"/>
                  </a:cubicBezTo>
                  <a:lnTo>
                    <a:pt x="7947040" y="291689"/>
                  </a:lnTo>
                  <a:cubicBezTo>
                    <a:pt x="7947040" y="323909"/>
                    <a:pt x="7920921" y="350028"/>
                    <a:pt x="7888701" y="350028"/>
                  </a:cubicBezTo>
                  <a:lnTo>
                    <a:pt x="58339" y="350028"/>
                  </a:lnTo>
                  <a:cubicBezTo>
                    <a:pt x="26119" y="350028"/>
                    <a:pt x="0" y="323909"/>
                    <a:pt x="0" y="291689"/>
                  </a:cubicBezTo>
                  <a:lnTo>
                    <a:pt x="0" y="5833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5667" tIns="85667" rIns="85667" bIns="85667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 и отгрузке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товаров, работ услуг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026890" y="4005064"/>
              <a:ext cx="7947040" cy="526842"/>
            </a:xfrm>
            <a:custGeom>
              <a:avLst/>
              <a:gdLst>
                <a:gd name="connsiteX0" fmla="*/ 0 w 7947040"/>
                <a:gd name="connsiteY0" fmla="*/ 68660 h 411954"/>
                <a:gd name="connsiteX1" fmla="*/ 68660 w 7947040"/>
                <a:gd name="connsiteY1" fmla="*/ 0 h 411954"/>
                <a:gd name="connsiteX2" fmla="*/ 7878380 w 7947040"/>
                <a:gd name="connsiteY2" fmla="*/ 0 h 411954"/>
                <a:gd name="connsiteX3" fmla="*/ 7947040 w 7947040"/>
                <a:gd name="connsiteY3" fmla="*/ 68660 h 411954"/>
                <a:gd name="connsiteX4" fmla="*/ 7947040 w 7947040"/>
                <a:gd name="connsiteY4" fmla="*/ 343294 h 411954"/>
                <a:gd name="connsiteX5" fmla="*/ 7878380 w 7947040"/>
                <a:gd name="connsiteY5" fmla="*/ 411954 h 411954"/>
                <a:gd name="connsiteX6" fmla="*/ 68660 w 7947040"/>
                <a:gd name="connsiteY6" fmla="*/ 411954 h 411954"/>
                <a:gd name="connsiteX7" fmla="*/ 0 w 7947040"/>
                <a:gd name="connsiteY7" fmla="*/ 343294 h 411954"/>
                <a:gd name="connsiteX8" fmla="*/ 0 w 7947040"/>
                <a:gd name="connsiteY8" fmla="*/ 68660 h 4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411954">
                  <a:moveTo>
                    <a:pt x="0" y="68660"/>
                  </a:moveTo>
                  <a:cubicBezTo>
                    <a:pt x="0" y="30740"/>
                    <a:pt x="30740" y="0"/>
                    <a:pt x="68660" y="0"/>
                  </a:cubicBezTo>
                  <a:lnTo>
                    <a:pt x="7878380" y="0"/>
                  </a:lnTo>
                  <a:cubicBezTo>
                    <a:pt x="7916300" y="0"/>
                    <a:pt x="7947040" y="30740"/>
                    <a:pt x="7947040" y="68660"/>
                  </a:cubicBezTo>
                  <a:lnTo>
                    <a:pt x="7947040" y="343294"/>
                  </a:lnTo>
                  <a:cubicBezTo>
                    <a:pt x="7947040" y="381214"/>
                    <a:pt x="7916300" y="411954"/>
                    <a:pt x="7878380" y="411954"/>
                  </a:cubicBezTo>
                  <a:lnTo>
                    <a:pt x="68660" y="411954"/>
                  </a:lnTo>
                  <a:cubicBezTo>
                    <a:pt x="30740" y="411954"/>
                    <a:pt x="0" y="381214"/>
                    <a:pt x="0" y="343294"/>
                  </a:cubicBezTo>
                  <a:lnTo>
                    <a:pt x="0" y="6866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8690" tIns="88690" rIns="88690" bIns="88690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производство и продажу продукции </a:t>
              </a:r>
              <a:b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(товаров, работ и услуг)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043608" y="4621387"/>
              <a:ext cx="7947040" cy="427772"/>
            </a:xfrm>
            <a:custGeom>
              <a:avLst/>
              <a:gdLst>
                <a:gd name="connsiteX0" fmla="*/ 0 w 7947040"/>
                <a:gd name="connsiteY0" fmla="*/ 71297 h 427772"/>
                <a:gd name="connsiteX1" fmla="*/ 71297 w 7947040"/>
                <a:gd name="connsiteY1" fmla="*/ 0 h 427772"/>
                <a:gd name="connsiteX2" fmla="*/ 7875743 w 7947040"/>
                <a:gd name="connsiteY2" fmla="*/ 0 h 427772"/>
                <a:gd name="connsiteX3" fmla="*/ 7947040 w 7947040"/>
                <a:gd name="connsiteY3" fmla="*/ 71297 h 427772"/>
                <a:gd name="connsiteX4" fmla="*/ 7947040 w 7947040"/>
                <a:gd name="connsiteY4" fmla="*/ 356475 h 427772"/>
                <a:gd name="connsiteX5" fmla="*/ 7875743 w 7947040"/>
                <a:gd name="connsiteY5" fmla="*/ 427772 h 427772"/>
                <a:gd name="connsiteX6" fmla="*/ 71297 w 7947040"/>
                <a:gd name="connsiteY6" fmla="*/ 427772 h 427772"/>
                <a:gd name="connsiteX7" fmla="*/ 0 w 7947040"/>
                <a:gd name="connsiteY7" fmla="*/ 356475 h 427772"/>
                <a:gd name="connsiteX8" fmla="*/ 0 w 7947040"/>
                <a:gd name="connsiteY8" fmla="*/ 71297 h 4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427772">
                  <a:moveTo>
                    <a:pt x="0" y="71297"/>
                  </a:moveTo>
                  <a:cubicBezTo>
                    <a:pt x="0" y="31921"/>
                    <a:pt x="31921" y="0"/>
                    <a:pt x="71297" y="0"/>
                  </a:cubicBezTo>
                  <a:lnTo>
                    <a:pt x="7875743" y="0"/>
                  </a:lnTo>
                  <a:cubicBezTo>
                    <a:pt x="7915119" y="0"/>
                    <a:pt x="7947040" y="31921"/>
                    <a:pt x="7947040" y="71297"/>
                  </a:cubicBezTo>
                  <a:lnTo>
                    <a:pt x="7947040" y="356475"/>
                  </a:lnTo>
                  <a:cubicBezTo>
                    <a:pt x="7947040" y="395851"/>
                    <a:pt x="7915119" y="427772"/>
                    <a:pt x="7875743" y="427772"/>
                  </a:cubicBezTo>
                  <a:lnTo>
                    <a:pt x="71297" y="427772"/>
                  </a:lnTo>
                  <a:cubicBezTo>
                    <a:pt x="31921" y="427772"/>
                    <a:pt x="0" y="395851"/>
                    <a:pt x="0" y="356475"/>
                  </a:cubicBezTo>
                  <a:lnTo>
                    <a:pt x="0" y="71297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9462" tIns="89462" rIns="89462" bIns="89462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оплате отдельных видов работ и услуг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сторонних организаций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3608" y="5193790"/>
              <a:ext cx="7947040" cy="391420"/>
            </a:xfrm>
            <a:custGeom>
              <a:avLst/>
              <a:gdLst>
                <a:gd name="connsiteX0" fmla="*/ 0 w 7947040"/>
                <a:gd name="connsiteY0" fmla="*/ 65238 h 391420"/>
                <a:gd name="connsiteX1" fmla="*/ 65238 w 7947040"/>
                <a:gd name="connsiteY1" fmla="*/ 0 h 391420"/>
                <a:gd name="connsiteX2" fmla="*/ 7881802 w 7947040"/>
                <a:gd name="connsiteY2" fmla="*/ 0 h 391420"/>
                <a:gd name="connsiteX3" fmla="*/ 7947040 w 7947040"/>
                <a:gd name="connsiteY3" fmla="*/ 65238 h 391420"/>
                <a:gd name="connsiteX4" fmla="*/ 7947040 w 7947040"/>
                <a:gd name="connsiteY4" fmla="*/ 326182 h 391420"/>
                <a:gd name="connsiteX5" fmla="*/ 7881802 w 7947040"/>
                <a:gd name="connsiteY5" fmla="*/ 391420 h 391420"/>
                <a:gd name="connsiteX6" fmla="*/ 65238 w 7947040"/>
                <a:gd name="connsiteY6" fmla="*/ 391420 h 391420"/>
                <a:gd name="connsiteX7" fmla="*/ 0 w 7947040"/>
                <a:gd name="connsiteY7" fmla="*/ 326182 h 391420"/>
                <a:gd name="connsiteX8" fmla="*/ 0 w 7947040"/>
                <a:gd name="connsiteY8" fmla="*/ 65238 h 39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391420">
                  <a:moveTo>
                    <a:pt x="0" y="65238"/>
                  </a:moveTo>
                  <a:cubicBezTo>
                    <a:pt x="0" y="29208"/>
                    <a:pt x="29208" y="0"/>
                    <a:pt x="65238" y="0"/>
                  </a:cubicBezTo>
                  <a:lnTo>
                    <a:pt x="7881802" y="0"/>
                  </a:lnTo>
                  <a:cubicBezTo>
                    <a:pt x="7917832" y="0"/>
                    <a:pt x="7947040" y="29208"/>
                    <a:pt x="7947040" y="65238"/>
                  </a:cubicBezTo>
                  <a:lnTo>
                    <a:pt x="7947040" y="326182"/>
                  </a:lnTo>
                  <a:cubicBezTo>
                    <a:pt x="7947040" y="362212"/>
                    <a:pt x="7917832" y="391420"/>
                    <a:pt x="7881802" y="391420"/>
                  </a:cubicBezTo>
                  <a:lnTo>
                    <a:pt x="65238" y="391420"/>
                  </a:lnTo>
                  <a:cubicBezTo>
                    <a:pt x="29208" y="391420"/>
                    <a:pt x="0" y="362212"/>
                    <a:pt x="0" y="326182"/>
                  </a:cubicBezTo>
                  <a:lnTo>
                    <a:pt x="0" y="65238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7688" tIns="87688" rIns="87688" bIns="87688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 экономической деятельно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 в отчетном году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43608" y="5806981"/>
              <a:ext cx="7947040" cy="557554"/>
            </a:xfrm>
            <a:custGeom>
              <a:avLst/>
              <a:gdLst>
                <a:gd name="connsiteX0" fmla="*/ 0 w 7947040"/>
                <a:gd name="connsiteY0" fmla="*/ 92928 h 557554"/>
                <a:gd name="connsiteX1" fmla="*/ 92928 w 7947040"/>
                <a:gd name="connsiteY1" fmla="*/ 0 h 557554"/>
                <a:gd name="connsiteX2" fmla="*/ 7854112 w 7947040"/>
                <a:gd name="connsiteY2" fmla="*/ 0 h 557554"/>
                <a:gd name="connsiteX3" fmla="*/ 7947040 w 7947040"/>
                <a:gd name="connsiteY3" fmla="*/ 92928 h 557554"/>
                <a:gd name="connsiteX4" fmla="*/ 7947040 w 7947040"/>
                <a:gd name="connsiteY4" fmla="*/ 464626 h 557554"/>
                <a:gd name="connsiteX5" fmla="*/ 7854112 w 7947040"/>
                <a:gd name="connsiteY5" fmla="*/ 557554 h 557554"/>
                <a:gd name="connsiteX6" fmla="*/ 92928 w 7947040"/>
                <a:gd name="connsiteY6" fmla="*/ 557554 h 557554"/>
                <a:gd name="connsiteX7" fmla="*/ 0 w 7947040"/>
                <a:gd name="connsiteY7" fmla="*/ 464626 h 557554"/>
                <a:gd name="connsiteX8" fmla="*/ 0 w 7947040"/>
                <a:gd name="connsiteY8" fmla="*/ 92928 h 55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7040" h="557554">
                  <a:moveTo>
                    <a:pt x="0" y="92928"/>
                  </a:moveTo>
                  <a:cubicBezTo>
                    <a:pt x="0" y="41605"/>
                    <a:pt x="41605" y="0"/>
                    <a:pt x="92928" y="0"/>
                  </a:cubicBezTo>
                  <a:lnTo>
                    <a:pt x="7854112" y="0"/>
                  </a:lnTo>
                  <a:cubicBezTo>
                    <a:pt x="7905435" y="0"/>
                    <a:pt x="7947040" y="41605"/>
                    <a:pt x="7947040" y="92928"/>
                  </a:cubicBezTo>
                  <a:lnTo>
                    <a:pt x="7947040" y="464626"/>
                  </a:lnTo>
                  <a:cubicBezTo>
                    <a:pt x="7947040" y="515949"/>
                    <a:pt x="7905435" y="557554"/>
                    <a:pt x="7854112" y="557554"/>
                  </a:cubicBezTo>
                  <a:lnTo>
                    <a:pt x="92928" y="557554"/>
                  </a:lnTo>
                  <a:cubicBezTo>
                    <a:pt x="41605" y="557554"/>
                    <a:pt x="0" y="515949"/>
                    <a:pt x="0" y="464626"/>
                  </a:cubicBezTo>
                  <a:lnTo>
                    <a:pt x="0" y="92928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5798" tIns="95798" rIns="95798" bIns="95798" numCol="1" spcCol="1270" anchor="ctr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головной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 </a:t>
              </a:r>
              <a:b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 обособленных </a:t>
              </a: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подразделениях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3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Система контролей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733312"/>
              </p:ext>
            </p:extLst>
          </p:nvPr>
        </p:nvGraphicFramePr>
        <p:xfrm>
          <a:off x="1069977" y="1196752"/>
          <a:ext cx="5590255" cy="546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732240" y="1988841"/>
            <a:ext cx="24030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Чаще всего возникают проблемы с логическими контролями, которые и выявляют скрытые  ошибки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отчетах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529" y="274638"/>
            <a:ext cx="876895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уставного капитала (фонда) между акционерами (учредителями)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6913713"/>
              </p:ext>
            </p:extLst>
          </p:nvPr>
        </p:nvGraphicFramePr>
        <p:xfrm>
          <a:off x="467544" y="1447800"/>
          <a:ext cx="8280920" cy="52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0" y="1398612"/>
            <a:ext cx="8768955" cy="5280248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51520" y="2103722"/>
            <a:ext cx="978408" cy="3943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2124338"/>
            <a:ext cx="576064" cy="373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6387052" y="2038945"/>
            <a:ext cx="978408" cy="41771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55776" y="1351087"/>
            <a:ext cx="4320480" cy="40811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2032099"/>
            <a:ext cx="576064" cy="373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Распределение уставного капитала (фонда) между акционерами (учредителями)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0211931"/>
              </p:ext>
            </p:extLst>
          </p:nvPr>
        </p:nvGraphicFramePr>
        <p:xfrm>
          <a:off x="467544" y="1447800"/>
          <a:ext cx="8280920" cy="52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37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3849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Сведения о производстве и  отгрузке товаров,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21269"/>
              </p:ext>
            </p:extLst>
          </p:nvPr>
        </p:nvGraphicFramePr>
        <p:xfrm>
          <a:off x="251520" y="1534453"/>
          <a:ext cx="8738495" cy="52069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48300"/>
                <a:gridCol w="1124108"/>
                <a:gridCol w="5066087"/>
              </a:tblGrid>
              <a:tr h="925683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форм бухгалтерской отчетности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Допустимое отклонение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формы № 1-предприятие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1233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(нетто) от продажи товаров, продукции, работ, услуг (за минусом НДС, акцизов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аналогичных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обязательных платежей)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(стр.2110 гр.3 формы № 2 «Отчет о прибылях и убытках»)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509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8509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8509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+,- 5%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Отгружено товаров и услуг  собственного производства (без НДС и акцизов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(стр.502)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Продано товаров, приобретенных на стороне (без НДС и акцизов)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(стр.507)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строительного характера, выполненные по договору субподряда другими юридическими и физическими лицами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(стр.513)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научно-технического характера, выполненные по договору субподряда другими юридическими и физическими лицами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(стр.514)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indent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вывозных (экспортных) таможенных пошлин, подлежащих уплате за отчетный период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(стр.526)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5085184"/>
            <a:ext cx="2896947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501= 502+ 507+ 512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744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 заполнении формы  № 1-предприятие  «Основные сведения о деятельности организации»</vt:lpstr>
      <vt:lpstr>Презентация PowerPoint</vt:lpstr>
      <vt:lpstr> Форма № 1- предприятие предоставляют  все юридические лица  </vt:lpstr>
      <vt:lpstr>Форма №1-предприятие предоставляется в целом по юридическому лицу –  по всем филиалам и  другим структурным подразделениям данного юридического лица независимо от их местонахождения</vt:lpstr>
      <vt:lpstr>Разделы</vt:lpstr>
      <vt:lpstr>Система контролей</vt:lpstr>
      <vt:lpstr>Раздел 1. Распределение уставного капитала (фонда) между акционерами (учредителями)</vt:lpstr>
      <vt:lpstr>Раздел 2. Распределение уставного капитала (фонда) между акционерами (учредителями)</vt:lpstr>
      <vt:lpstr>Раздел 5. Сведения о производстве и  отгрузке товаров,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6. Расходы на производство и продажу товаров,  работ и услуг</vt:lpstr>
      <vt:lpstr>Раздел 8. Виды экономической деятельности  в отчетном году</vt:lpstr>
      <vt:lpstr>Раздел 8. Виды экономической деятельности  в отчетном году</vt:lpstr>
      <vt:lpstr>Раздел 8. Виды экономической деятельности  в отчетном году</vt:lpstr>
      <vt:lpstr>Раздел 8. Виды экономической деятельности  в отчетном году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заполнения отчета  по форме № П-1 в 2018 году</dc:title>
  <dc:creator>Селезнева Е.Ф.</dc:creator>
  <cp:lastModifiedBy>Чезарри Светлана Валерьевна</cp:lastModifiedBy>
  <cp:revision>168</cp:revision>
  <cp:lastPrinted>2019-03-11T08:13:28Z</cp:lastPrinted>
  <dcterms:created xsi:type="dcterms:W3CDTF">2015-08-07T03:56:12Z</dcterms:created>
  <dcterms:modified xsi:type="dcterms:W3CDTF">2019-11-27T04:16:49Z</dcterms:modified>
</cp:coreProperties>
</file>